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2"/>
  </p:handoutMasterIdLst>
  <p:sldIdLst>
    <p:sldId id="285" r:id="rId2"/>
    <p:sldId id="291" r:id="rId3"/>
    <p:sldId id="292" r:id="rId4"/>
    <p:sldId id="267" r:id="rId5"/>
    <p:sldId id="268" r:id="rId6"/>
    <p:sldId id="256" r:id="rId7"/>
    <p:sldId id="263" r:id="rId8"/>
    <p:sldId id="264" r:id="rId9"/>
    <p:sldId id="270" r:id="rId10"/>
    <p:sldId id="266" r:id="rId11"/>
    <p:sldId id="259" r:id="rId12"/>
    <p:sldId id="262" r:id="rId13"/>
    <p:sldId id="260" r:id="rId14"/>
    <p:sldId id="261" r:id="rId15"/>
    <p:sldId id="257" r:id="rId16"/>
    <p:sldId id="276" r:id="rId17"/>
    <p:sldId id="271" r:id="rId18"/>
    <p:sldId id="272" r:id="rId19"/>
    <p:sldId id="273" r:id="rId20"/>
    <p:sldId id="274" r:id="rId21"/>
    <p:sldId id="275" r:id="rId22"/>
    <p:sldId id="277" r:id="rId23"/>
    <p:sldId id="278" r:id="rId24"/>
    <p:sldId id="279" r:id="rId25"/>
    <p:sldId id="280" r:id="rId26"/>
    <p:sldId id="281" r:id="rId27"/>
    <p:sldId id="282" r:id="rId28"/>
    <p:sldId id="284" r:id="rId29"/>
    <p:sldId id="288" r:id="rId30"/>
    <p:sldId id="283"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DF3326FD-E69C-45AA-92EA-BD11A6AFF646}" type="datetimeFigureOut">
              <a:rPr lang="en-US" smtClean="0"/>
              <a:t>10/4/2022</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E892AE24-DB97-40F3-ACCB-85493E0E130D}" type="slidenum">
              <a:rPr lang="en-US" smtClean="0"/>
              <a:t>‹#›</a:t>
            </a:fld>
            <a:endParaRPr lang="en-US" dirty="0"/>
          </a:p>
        </p:txBody>
      </p:sp>
    </p:spTree>
    <p:extLst>
      <p:ext uri="{BB962C8B-B14F-4D97-AF65-F5344CB8AC3E}">
        <p14:creationId xmlns:p14="http://schemas.microsoft.com/office/powerpoint/2010/main" val="3168739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77346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87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1379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1077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6557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7472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708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078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38509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61678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9714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231AC-B80D-4FD9-A496-C5187C3893BC}" type="datetimeFigureOut">
              <a:rPr lang="en-US" smtClean="0"/>
              <a:t>10/4/2022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19027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service@innovomn.com" TargetMode="External"/><Relationship Id="rId5" Type="http://schemas.openxmlformats.org/officeDocument/2006/relationships/hyperlink" Target="http://www.innovomn.com/"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www.innovomn.com/"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www.innovomn.com/"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mnpeip.com/" TargetMode="External"/><Relationship Id="rId4" Type="http://schemas.openxmlformats.org/officeDocument/2006/relationships/hyperlink" Target="http://www.innovomn.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innovomn.com/"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3.m4a"/><Relationship Id="rId7"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4" Type="http://schemas.openxmlformats.org/officeDocument/2006/relationships/audio" Target="../media/media23.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www.innovomn.com/"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Public Employees Insurance Program (PEIP)</a:t>
            </a:r>
          </a:p>
        </p:txBody>
      </p:sp>
      <p:sp>
        <p:nvSpPr>
          <p:cNvPr id="3" name="Subtitle 2"/>
          <p:cNvSpPr>
            <a:spLocks noGrp="1"/>
          </p:cNvSpPr>
          <p:nvPr>
            <p:ph type="subTitle" idx="1"/>
          </p:nvPr>
        </p:nvSpPr>
        <p:spPr>
          <a:xfrm>
            <a:off x="1440110" y="4585004"/>
            <a:ext cx="9144000" cy="750506"/>
          </a:xfrm>
        </p:spPr>
        <p:txBody>
          <a:bodyPr/>
          <a:lstStyle/>
          <a:p>
            <a:r>
              <a:rPr lang="en-US" dirty="0"/>
              <a:t>Introduction and Summary of Benefits for PEIP – 2023 Renewal</a:t>
            </a:r>
          </a:p>
        </p:txBody>
      </p:sp>
      <p:pic>
        <p:nvPicPr>
          <p:cNvPr id="4" name="Picture 3" descr="logo2"/>
          <p:cNvPicPr/>
          <p:nvPr/>
        </p:nvPicPr>
        <p:blipFill>
          <a:blip r:embed="rId4" cstate="print"/>
          <a:srcRect/>
          <a:stretch>
            <a:fillRect/>
          </a:stretch>
        </p:blipFill>
        <p:spPr bwMode="auto">
          <a:xfrm>
            <a:off x="10667999" y="239395"/>
            <a:ext cx="853441" cy="1369949"/>
          </a:xfrm>
          <a:prstGeom prst="rect">
            <a:avLst/>
          </a:prstGeom>
          <a:noFill/>
          <a:ln w="9525">
            <a:noFill/>
            <a:miter lim="800000"/>
            <a:headEnd/>
            <a:tailEnd/>
          </a:ln>
        </p:spPr>
      </p:pic>
      <p:pic>
        <p:nvPicPr>
          <p:cNvPr id="5" name="Recorded Sound">
            <a:hlinkClick r:id="" action="ppaction://media"/>
            <a:extLst>
              <a:ext uri="{FF2B5EF4-FFF2-40B4-BE49-F238E27FC236}">
                <a16:creationId xmlns:a16="http://schemas.microsoft.com/office/drawing/2014/main" id="{57A48BF1-026D-5B84-9C8B-ACA1976FC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7310" y="3429000"/>
            <a:ext cx="609600" cy="609600"/>
          </a:xfrm>
          <a:prstGeom prst="rect">
            <a:avLst/>
          </a:prstGeom>
        </p:spPr>
      </p:pic>
    </p:spTree>
    <p:extLst>
      <p:ext uri="{BB962C8B-B14F-4D97-AF65-F5344CB8AC3E}">
        <p14:creationId xmlns:p14="http://schemas.microsoft.com/office/powerpoint/2010/main" val="22973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CF3F9-778C-03D6-428E-FA93B509625A}"/>
              </a:ext>
            </a:extLst>
          </p:cNvPr>
          <p:cNvPicPr>
            <a:picLocks noChangeAspect="1"/>
          </p:cNvPicPr>
          <p:nvPr/>
        </p:nvPicPr>
        <p:blipFill>
          <a:blip r:embed="rId4"/>
          <a:stretch>
            <a:fillRect/>
          </a:stretch>
        </p:blipFill>
        <p:spPr>
          <a:xfrm>
            <a:off x="1155890" y="0"/>
            <a:ext cx="5766255" cy="6858000"/>
          </a:xfrm>
          <a:prstGeom prst="rect">
            <a:avLst/>
          </a:prstGeom>
        </p:spPr>
      </p:pic>
      <p:sp>
        <p:nvSpPr>
          <p:cNvPr id="8" name="TextBox 7"/>
          <p:cNvSpPr txBox="1"/>
          <p:nvPr/>
        </p:nvSpPr>
        <p:spPr>
          <a:xfrm>
            <a:off x="7217656" y="123720"/>
            <a:ext cx="4649491" cy="7486665"/>
          </a:xfrm>
          <a:prstGeom prst="rect">
            <a:avLst/>
          </a:prstGeom>
          <a:noFill/>
        </p:spPr>
        <p:txBody>
          <a:bodyPr wrap="square" rtlCol="0">
            <a:spAutoFit/>
          </a:bodyPr>
          <a:lstStyle/>
          <a:p>
            <a:pPr algn="ctr"/>
            <a:r>
              <a:rPr lang="en-US" sz="2000" b="1" dirty="0">
                <a:solidFill>
                  <a:srgbClr val="800000"/>
                </a:solidFill>
              </a:rPr>
              <a:t>PEIP Plan Documents and Information</a:t>
            </a:r>
          </a:p>
          <a:p>
            <a:pPr algn="ctr"/>
            <a:endParaRPr lang="en-US" sz="900" dirty="0"/>
          </a:p>
          <a:p>
            <a:r>
              <a:rPr lang="en-US" dirty="0"/>
              <a:t>Once enrolled, you will receive two ID cards.</a:t>
            </a:r>
          </a:p>
          <a:p>
            <a:endParaRPr lang="en-US" sz="500" dirty="0"/>
          </a:p>
          <a:p>
            <a:r>
              <a:rPr lang="en-US" dirty="0">
                <a:latin typeface="Berlin Sans FB Demi" panose="020E0802020502020306" pitchFamily="34" charset="0"/>
              </a:rPr>
              <a:t>1) </a:t>
            </a:r>
            <a:r>
              <a:rPr lang="en-US" dirty="0"/>
              <a:t>One ID card is for medical and will come from your network choice (HP, BC, P1).</a:t>
            </a:r>
          </a:p>
          <a:p>
            <a:endParaRPr lang="en-US" sz="600" dirty="0"/>
          </a:p>
          <a:p>
            <a:r>
              <a:rPr lang="en-US" dirty="0">
                <a:latin typeface="Berlin Sans FB Demi" panose="020E0802020502020306" pitchFamily="34" charset="0"/>
              </a:rPr>
              <a:t>2) </a:t>
            </a:r>
            <a:r>
              <a:rPr lang="en-US" dirty="0"/>
              <a:t>The second ID card is for all pharmacy services and will come from CVS Caremark. </a:t>
            </a:r>
          </a:p>
          <a:p>
            <a:pPr algn="ctr"/>
            <a:endParaRPr lang="en-US" sz="1600" dirty="0"/>
          </a:p>
          <a:p>
            <a:pPr algn="ctr"/>
            <a:r>
              <a:rPr lang="en-US" dirty="0"/>
              <a:t>All PEIP plan documents and tools</a:t>
            </a:r>
          </a:p>
          <a:p>
            <a:pPr algn="ctr"/>
            <a:r>
              <a:rPr lang="en-US" dirty="0"/>
              <a:t>are posted on the PEIP website at </a:t>
            </a:r>
          </a:p>
          <a:p>
            <a:pPr algn="ctr"/>
            <a:r>
              <a:rPr lang="en-US" b="1" dirty="0">
                <a:hlinkClick r:id="rId5"/>
              </a:rPr>
              <a:t>www.innovomn.com</a:t>
            </a:r>
            <a:r>
              <a:rPr lang="en-US" b="1" dirty="0"/>
              <a:t>. </a:t>
            </a:r>
          </a:p>
          <a:p>
            <a:endParaRPr lang="en-US" sz="1200" dirty="0"/>
          </a:p>
          <a:p>
            <a:pPr algn="ctr"/>
            <a:r>
              <a:rPr lang="en-US" dirty="0"/>
              <a:t>The website includes Plan Summaries and </a:t>
            </a:r>
          </a:p>
          <a:p>
            <a:pPr algn="ctr"/>
            <a:r>
              <a:rPr lang="en-US" dirty="0"/>
              <a:t>Plan Documents, Statewide Clinic Directory, Summary Benefit Comparisons (SBC’s), Pharmacy Tools and informative Q&amp;A. </a:t>
            </a:r>
          </a:p>
          <a:p>
            <a:pPr algn="ctr"/>
            <a:endParaRPr lang="en-US" sz="1100" dirty="0"/>
          </a:p>
          <a:p>
            <a:pPr algn="ctr"/>
            <a:r>
              <a:rPr lang="en-US" dirty="0"/>
              <a:t>PEIP Customer Service is available from: </a:t>
            </a:r>
          </a:p>
          <a:p>
            <a:pPr algn="ctr"/>
            <a:r>
              <a:rPr lang="en-US" dirty="0"/>
              <a:t>7:30am to 4:30pm</a:t>
            </a:r>
          </a:p>
          <a:p>
            <a:pPr algn="ctr"/>
            <a:endParaRPr lang="en-US" sz="450" dirty="0"/>
          </a:p>
          <a:p>
            <a:pPr algn="ctr"/>
            <a:r>
              <a:rPr lang="en-US" b="1" dirty="0"/>
              <a:t>952-746-3101</a:t>
            </a:r>
          </a:p>
          <a:p>
            <a:pPr algn="ctr"/>
            <a:r>
              <a:rPr lang="en-US" b="1" dirty="0"/>
              <a:t>800-829-5601</a:t>
            </a:r>
          </a:p>
          <a:p>
            <a:pPr algn="ctr"/>
            <a:endParaRPr lang="en-US" sz="1000" dirty="0"/>
          </a:p>
          <a:p>
            <a:pPr algn="ctr"/>
            <a:r>
              <a:rPr lang="en-US" dirty="0"/>
              <a:t>Or email your question to</a:t>
            </a:r>
          </a:p>
          <a:p>
            <a:pPr algn="ctr"/>
            <a:endParaRPr lang="en-US" sz="400" dirty="0"/>
          </a:p>
          <a:p>
            <a:pPr algn="ctr"/>
            <a:r>
              <a:rPr lang="en-US" b="1" dirty="0">
                <a:hlinkClick r:id="rId6"/>
              </a:rPr>
              <a:t>service@innovomn.com</a:t>
            </a:r>
            <a:r>
              <a:rPr lang="en-US" b="1" dirty="0"/>
              <a:t> </a:t>
            </a:r>
          </a:p>
          <a:p>
            <a:pPr algn="ctr"/>
            <a:endParaRPr lang="en-US" dirty="0"/>
          </a:p>
          <a:p>
            <a:pPr algn="ctr"/>
            <a:endParaRPr lang="en-US" dirty="0"/>
          </a:p>
          <a:p>
            <a:pPr algn="ctr"/>
            <a:endParaRPr lang="en-US" dirty="0"/>
          </a:p>
        </p:txBody>
      </p:sp>
      <p:sp>
        <p:nvSpPr>
          <p:cNvPr id="5" name="Right Arrow 4"/>
          <p:cNvSpPr/>
          <p:nvPr/>
        </p:nvSpPr>
        <p:spPr>
          <a:xfrm>
            <a:off x="512094" y="6107807"/>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22113480"/>
      </p:ext>
    </p:extLst>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42141" y="876863"/>
            <a:ext cx="3611105" cy="2123658"/>
          </a:xfrm>
          <a:prstGeom prst="rect">
            <a:avLst/>
          </a:prstGeom>
          <a:noFill/>
        </p:spPr>
        <p:txBody>
          <a:bodyPr wrap="square" rtlCol="0">
            <a:spAutoFit/>
          </a:bodyPr>
          <a:lstStyle/>
          <a:p>
            <a:pPr algn="ctr"/>
            <a:r>
              <a:rPr lang="en-US" sz="2400" b="1" dirty="0">
                <a:solidFill>
                  <a:srgbClr val="800000"/>
                </a:solidFill>
              </a:rPr>
              <a:t>Advantage High Plan</a:t>
            </a:r>
          </a:p>
          <a:p>
            <a:pPr algn="ctr"/>
            <a:r>
              <a:rPr lang="en-US" dirty="0"/>
              <a:t>Highest benefit level</a:t>
            </a:r>
          </a:p>
          <a:p>
            <a:pPr algn="ctr"/>
            <a:r>
              <a:rPr lang="en-US" dirty="0"/>
              <a:t>(Highest payroll deduction)</a:t>
            </a:r>
          </a:p>
          <a:p>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195908" y="71413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1AE80A9-F82E-1A3B-DDFE-3750DA0A3CF7}"/>
              </a:ext>
            </a:extLst>
          </p:cNvPr>
          <p:cNvPicPr>
            <a:picLocks noChangeAspect="1"/>
          </p:cNvPicPr>
          <p:nvPr/>
        </p:nvPicPr>
        <p:blipFill>
          <a:blip r:embed="rId4"/>
          <a:stretch>
            <a:fillRect/>
          </a:stretch>
        </p:blipFill>
        <p:spPr>
          <a:xfrm>
            <a:off x="839704" y="0"/>
            <a:ext cx="6733309" cy="6858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2258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0DB97D-F8F6-822E-97DD-D78B77C7CF2B}"/>
              </a:ext>
            </a:extLst>
          </p:cNvPr>
          <p:cNvPicPr>
            <a:picLocks noChangeAspect="1"/>
          </p:cNvPicPr>
          <p:nvPr/>
        </p:nvPicPr>
        <p:blipFill>
          <a:blip r:embed="rId4"/>
          <a:stretch>
            <a:fillRect/>
          </a:stretch>
        </p:blipFill>
        <p:spPr>
          <a:xfrm>
            <a:off x="742070" y="0"/>
            <a:ext cx="6733309" cy="6858000"/>
          </a:xfrm>
          <a:prstGeom prst="rect">
            <a:avLst/>
          </a:prstGeom>
        </p:spPr>
      </p:pic>
      <p:sp>
        <p:nvSpPr>
          <p:cNvPr id="4" name="TextBox 3"/>
          <p:cNvSpPr txBox="1"/>
          <p:nvPr/>
        </p:nvSpPr>
        <p:spPr>
          <a:xfrm>
            <a:off x="7442433" y="397367"/>
            <a:ext cx="4523231" cy="6155531"/>
          </a:xfrm>
          <a:prstGeom prst="rect">
            <a:avLst/>
          </a:prstGeom>
          <a:noFill/>
        </p:spPr>
        <p:txBody>
          <a:bodyPr wrap="square" rtlCol="0">
            <a:spAutoFit/>
          </a:bodyPr>
          <a:lstStyle/>
          <a:p>
            <a:pPr algn="ctr"/>
            <a:r>
              <a:rPr lang="en-US" sz="2400" b="1" dirty="0">
                <a:solidFill>
                  <a:srgbClr val="800000"/>
                </a:solidFill>
              </a:rPr>
              <a:t>Advantage High Plan</a:t>
            </a:r>
          </a:p>
          <a:p>
            <a:endParaRPr lang="en-US" sz="1200" dirty="0"/>
          </a:p>
          <a:p>
            <a:r>
              <a:rPr lang="en-US" b="1" dirty="0"/>
              <a:t>Prescription Drugs </a:t>
            </a:r>
          </a:p>
          <a:p>
            <a:endParaRPr lang="en-US" sz="1200" dirty="0"/>
          </a:p>
          <a:p>
            <a:r>
              <a:rPr lang="en-US" dirty="0"/>
              <a:t>No Deductible</a:t>
            </a:r>
          </a:p>
          <a:p>
            <a:r>
              <a:rPr lang="en-US" dirty="0"/>
              <a:t>Copay per 30 day supply</a:t>
            </a:r>
          </a:p>
          <a:p>
            <a:endParaRPr lang="en-US" sz="1200" dirty="0"/>
          </a:p>
          <a:p>
            <a:r>
              <a:rPr lang="en-US" dirty="0"/>
              <a:t>Typically tiers are broken out …</a:t>
            </a:r>
          </a:p>
          <a:p>
            <a:r>
              <a:rPr lang="en-US" dirty="0"/>
              <a:t>Tier 1 – $18, generic &amp; common name brand</a:t>
            </a:r>
          </a:p>
          <a:p>
            <a:r>
              <a:rPr lang="en-US" dirty="0"/>
              <a:t>Tier 2 – $30, name brand, some generic &amp;   specialty</a:t>
            </a:r>
          </a:p>
          <a:p>
            <a:r>
              <a:rPr lang="en-US" dirty="0"/>
              <a:t>Tier 3 – $55, typically specialty medications</a:t>
            </a:r>
          </a:p>
          <a:p>
            <a:endParaRPr lang="en-US" sz="400" dirty="0"/>
          </a:p>
          <a:p>
            <a:r>
              <a:rPr lang="en-US" i="1" dirty="0"/>
              <a:t>(If medications are less than the copay, only pay the price of medication.)</a:t>
            </a:r>
          </a:p>
          <a:p>
            <a:endParaRPr lang="en-US" sz="1400" dirty="0"/>
          </a:p>
          <a:p>
            <a:r>
              <a:rPr lang="en-US" dirty="0"/>
              <a:t>Formulary tools for pricing covered meds at</a:t>
            </a:r>
          </a:p>
          <a:p>
            <a:pPr algn="ctr"/>
            <a:r>
              <a:rPr lang="en-US" dirty="0">
                <a:hlinkClick r:id="rId5"/>
              </a:rPr>
              <a:t>www.innovomn.com</a:t>
            </a:r>
            <a:r>
              <a:rPr lang="en-US" dirty="0"/>
              <a:t> </a:t>
            </a:r>
          </a:p>
          <a:p>
            <a:endParaRPr lang="en-US" sz="1400" dirty="0"/>
          </a:p>
          <a:p>
            <a:r>
              <a:rPr lang="en-US" dirty="0"/>
              <a:t>RX Out of Pocket Max - $1,050/$2,100</a:t>
            </a:r>
          </a:p>
          <a:p>
            <a:endParaRPr lang="en-US" sz="1400" dirty="0"/>
          </a:p>
          <a:p>
            <a:r>
              <a:rPr lang="en-US" dirty="0"/>
              <a:t>Mail Order for 90 day medications for 2 copays</a:t>
            </a:r>
          </a:p>
          <a:p>
            <a:r>
              <a:rPr lang="en-US" dirty="0"/>
              <a:t>(also available at retail CVS pharmacies)</a:t>
            </a:r>
          </a:p>
          <a:p>
            <a:endParaRPr lang="en-US" dirty="0"/>
          </a:p>
        </p:txBody>
      </p:sp>
      <p:sp>
        <p:nvSpPr>
          <p:cNvPr id="7" name="Right Arrow 6"/>
          <p:cNvSpPr/>
          <p:nvPr/>
        </p:nvSpPr>
        <p:spPr>
          <a:xfrm>
            <a:off x="98274" y="5826709"/>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ight Arrow 5"/>
          <p:cNvSpPr/>
          <p:nvPr/>
        </p:nvSpPr>
        <p:spPr>
          <a:xfrm>
            <a:off x="97592" y="622743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3685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A6FBBF-5D65-092A-9174-634D2A81EB24}"/>
              </a:ext>
            </a:extLst>
          </p:cNvPr>
          <p:cNvPicPr>
            <a:picLocks noChangeAspect="1"/>
          </p:cNvPicPr>
          <p:nvPr/>
        </p:nvPicPr>
        <p:blipFill>
          <a:blip r:embed="rId4"/>
          <a:stretch>
            <a:fillRect/>
          </a:stretch>
        </p:blipFill>
        <p:spPr>
          <a:xfrm>
            <a:off x="883767" y="0"/>
            <a:ext cx="6733309" cy="6858000"/>
          </a:xfrm>
          <a:prstGeom prst="rect">
            <a:avLst/>
          </a:prstGeom>
        </p:spPr>
      </p:pic>
      <p:sp>
        <p:nvSpPr>
          <p:cNvPr id="4" name="TextBox 3"/>
          <p:cNvSpPr txBox="1"/>
          <p:nvPr/>
        </p:nvSpPr>
        <p:spPr>
          <a:xfrm>
            <a:off x="7864508" y="612287"/>
            <a:ext cx="3602220" cy="544764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Your</a:t>
            </a:r>
            <a:r>
              <a:rPr lang="en-US" b="1" dirty="0"/>
              <a:t> Deductible </a:t>
            </a:r>
            <a:r>
              <a:rPr lang="en-US" dirty="0"/>
              <a:t>is based on your cost level. </a:t>
            </a:r>
          </a:p>
          <a:p>
            <a:r>
              <a:rPr lang="en-US" dirty="0"/>
              <a:t>CL 1 - $250/$500</a:t>
            </a:r>
          </a:p>
          <a:p>
            <a:r>
              <a:rPr lang="en-US" dirty="0"/>
              <a:t>CL2 – $400/$800</a:t>
            </a:r>
          </a:p>
          <a:p>
            <a:endParaRPr lang="en-US" dirty="0"/>
          </a:p>
          <a:p>
            <a:r>
              <a:rPr lang="en-US" i="1" dirty="0"/>
              <a:t>(Higher cost clinics, CL3 and CL4, will have higher deductibles.) </a:t>
            </a:r>
          </a:p>
          <a:p>
            <a:r>
              <a:rPr lang="en-US" dirty="0"/>
              <a:t>CL3 - $750/$1,500</a:t>
            </a:r>
          </a:p>
          <a:p>
            <a:r>
              <a:rPr lang="en-US" dirty="0"/>
              <a:t>CL4 - $1,500/$3,000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239971" y="142214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4881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E00D2A-398D-98EF-B711-D0B7961C23A3}"/>
              </a:ext>
            </a:extLst>
          </p:cNvPr>
          <p:cNvPicPr>
            <a:picLocks noChangeAspect="1"/>
          </p:cNvPicPr>
          <p:nvPr/>
        </p:nvPicPr>
        <p:blipFill>
          <a:blip r:embed="rId2"/>
          <a:stretch>
            <a:fillRect/>
          </a:stretch>
        </p:blipFill>
        <p:spPr>
          <a:xfrm>
            <a:off x="919311" y="0"/>
            <a:ext cx="6733309" cy="6858000"/>
          </a:xfrm>
          <a:prstGeom prst="rect">
            <a:avLst/>
          </a:prstGeom>
        </p:spPr>
      </p:pic>
      <p:sp>
        <p:nvSpPr>
          <p:cNvPr id="4" name="TextBox 3"/>
          <p:cNvSpPr txBox="1"/>
          <p:nvPr/>
        </p:nvSpPr>
        <p:spPr>
          <a:xfrm>
            <a:off x="7811145" y="535900"/>
            <a:ext cx="3966327" cy="492442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coinsurance </a:t>
            </a:r>
            <a:r>
              <a:rPr lang="en-US" sz="1500" dirty="0"/>
              <a:t>(25% with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665472" y="1710182"/>
            <a:ext cx="234541" cy="4128556"/>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164260" y="3611727"/>
            <a:ext cx="491563"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Tree>
    <p:extLst>
      <p:ext uri="{BB962C8B-B14F-4D97-AF65-F5344CB8AC3E}">
        <p14:creationId xmlns:p14="http://schemas.microsoft.com/office/powerpoint/2010/main" val="302077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D0EF1-22AE-5829-F45C-F41A486DE077}"/>
              </a:ext>
            </a:extLst>
          </p:cNvPr>
          <p:cNvPicPr>
            <a:picLocks noChangeAspect="1"/>
          </p:cNvPicPr>
          <p:nvPr/>
        </p:nvPicPr>
        <p:blipFill>
          <a:blip r:embed="rId2"/>
          <a:stretch>
            <a:fillRect/>
          </a:stretch>
        </p:blipFill>
        <p:spPr>
          <a:xfrm>
            <a:off x="925712" y="0"/>
            <a:ext cx="6733309" cy="6858000"/>
          </a:xfrm>
          <a:prstGeom prst="rect">
            <a:avLst/>
          </a:prstGeom>
        </p:spPr>
      </p:pic>
      <p:sp>
        <p:nvSpPr>
          <p:cNvPr id="4" name="TextBox 3"/>
          <p:cNvSpPr txBox="1"/>
          <p:nvPr/>
        </p:nvSpPr>
        <p:spPr>
          <a:xfrm>
            <a:off x="7802880" y="163860"/>
            <a:ext cx="3663593" cy="5786199"/>
          </a:xfrm>
          <a:prstGeom prst="rect">
            <a:avLst/>
          </a:prstGeom>
          <a:noFill/>
        </p:spPr>
        <p:txBody>
          <a:bodyPr wrap="square" rtlCol="0">
            <a:spAutoFit/>
          </a:bodyPr>
          <a:lstStyle/>
          <a:p>
            <a:pPr algn="ctr"/>
            <a:r>
              <a:rPr lang="en-US" sz="2300" b="1" dirty="0">
                <a:solidFill>
                  <a:srgbClr val="800000"/>
                </a:solidFill>
              </a:rPr>
              <a:t>Advantage High Plan</a:t>
            </a:r>
          </a:p>
          <a:p>
            <a:endParaRPr lang="en-US" sz="1600" dirty="0"/>
          </a:p>
          <a:p>
            <a:r>
              <a:rPr lang="en-US" b="1" dirty="0"/>
              <a:t>Medical Out of Pocket Maximum </a:t>
            </a:r>
          </a:p>
          <a:p>
            <a:endParaRPr lang="en-US" sz="1600" dirty="0"/>
          </a:p>
          <a:p>
            <a:r>
              <a:rPr lang="en-US" dirty="0"/>
              <a:t>Once the deductible, copays and coinsurance expenses for medical total a certain level, the plan covers 100% of eligible medical expenses for the remaining contract year.   </a:t>
            </a:r>
          </a:p>
          <a:p>
            <a:endParaRPr lang="en-US" sz="1500" dirty="0"/>
          </a:p>
          <a:p>
            <a:r>
              <a:rPr lang="en-US" dirty="0"/>
              <a:t>Your Medical OOP Max is based on your cost level. </a:t>
            </a:r>
          </a:p>
          <a:p>
            <a:r>
              <a:rPr lang="en-US" dirty="0"/>
              <a:t>CL1 - $1,700/$3,400</a:t>
            </a:r>
          </a:p>
          <a:p>
            <a:r>
              <a:rPr lang="en-US" dirty="0"/>
              <a:t>CL2 - $1,700/$3,400</a:t>
            </a:r>
          </a:p>
          <a:p>
            <a:endParaRPr lang="en-US" sz="1500" dirty="0"/>
          </a:p>
          <a:p>
            <a:r>
              <a:rPr lang="en-US" i="1" dirty="0"/>
              <a:t>(Higher cost clinics, CL3 and CL4, will have higher OOP max.) </a:t>
            </a:r>
          </a:p>
          <a:p>
            <a:r>
              <a:rPr lang="en-US" dirty="0"/>
              <a:t>CL3 - $2,400/$4,800</a:t>
            </a:r>
          </a:p>
          <a:p>
            <a:r>
              <a:rPr lang="en-US" dirty="0"/>
              <a:t>CL4 - $3,600/$7,200</a:t>
            </a:r>
          </a:p>
          <a:p>
            <a:endParaRPr lang="en-US" sz="1500" dirty="0"/>
          </a:p>
          <a:p>
            <a:r>
              <a:rPr lang="en-US" dirty="0"/>
              <a:t> OOP Max is embedded.</a:t>
            </a:r>
          </a:p>
        </p:txBody>
      </p:sp>
      <p:sp>
        <p:nvSpPr>
          <p:cNvPr id="7" name="Right Arrow 6"/>
          <p:cNvSpPr/>
          <p:nvPr/>
        </p:nvSpPr>
        <p:spPr>
          <a:xfrm>
            <a:off x="281916" y="652375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Tree>
    <p:extLst>
      <p:ext uri="{BB962C8B-B14F-4D97-AF65-F5344CB8AC3E}">
        <p14:creationId xmlns:p14="http://schemas.microsoft.com/office/powerpoint/2010/main" val="393921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Value Plan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52081" y="3401736"/>
            <a:ext cx="609600" cy="609600"/>
          </a:xfrm>
          <a:prstGeom prst="rect">
            <a:avLst/>
          </a:prstGeom>
        </p:spPr>
      </p:pic>
    </p:spTree>
    <p:extLst>
      <p:ext uri="{BB962C8B-B14F-4D97-AF65-F5344CB8AC3E}">
        <p14:creationId xmlns:p14="http://schemas.microsoft.com/office/powerpoint/2010/main" val="1588471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B2246-091D-48D2-5C2B-4845A757A727}"/>
              </a:ext>
            </a:extLst>
          </p:cNvPr>
          <p:cNvPicPr>
            <a:picLocks noChangeAspect="1"/>
          </p:cNvPicPr>
          <p:nvPr/>
        </p:nvPicPr>
        <p:blipFill>
          <a:blip r:embed="rId4"/>
          <a:stretch>
            <a:fillRect/>
          </a:stretch>
        </p:blipFill>
        <p:spPr>
          <a:xfrm>
            <a:off x="937268" y="0"/>
            <a:ext cx="6781460" cy="6858000"/>
          </a:xfrm>
          <a:prstGeom prst="rect">
            <a:avLst/>
          </a:prstGeom>
        </p:spPr>
      </p:pic>
      <p:sp>
        <p:nvSpPr>
          <p:cNvPr id="4" name="TextBox 3"/>
          <p:cNvSpPr txBox="1"/>
          <p:nvPr/>
        </p:nvSpPr>
        <p:spPr>
          <a:xfrm>
            <a:off x="7842141" y="876863"/>
            <a:ext cx="3611105" cy="1846659"/>
          </a:xfrm>
          <a:prstGeom prst="rect">
            <a:avLst/>
          </a:prstGeom>
          <a:noFill/>
        </p:spPr>
        <p:txBody>
          <a:bodyPr wrap="square" rtlCol="0">
            <a:spAutoFit/>
          </a:bodyPr>
          <a:lstStyle/>
          <a:p>
            <a:pPr algn="ctr"/>
            <a:r>
              <a:rPr lang="en-US" sz="2400" b="1" dirty="0">
                <a:solidFill>
                  <a:srgbClr val="800000"/>
                </a:solidFill>
              </a:rPr>
              <a:t>Value Plan</a:t>
            </a:r>
          </a:p>
          <a:p>
            <a:pPr algn="ctr"/>
            <a:r>
              <a:rPr lang="en-US" dirty="0"/>
              <a:t>Mid-range benefit level</a:t>
            </a:r>
          </a:p>
          <a:p>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293472" y="789631"/>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3124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7426F-FCE0-3FD4-C674-E2C082A23C97}"/>
              </a:ext>
            </a:extLst>
          </p:cNvPr>
          <p:cNvPicPr>
            <a:picLocks noChangeAspect="1"/>
          </p:cNvPicPr>
          <p:nvPr/>
        </p:nvPicPr>
        <p:blipFill>
          <a:blip r:embed="rId4"/>
          <a:stretch>
            <a:fillRect/>
          </a:stretch>
        </p:blipFill>
        <p:spPr>
          <a:xfrm>
            <a:off x="665449" y="9556"/>
            <a:ext cx="6781460" cy="6858000"/>
          </a:xfrm>
          <a:prstGeom prst="rect">
            <a:avLst/>
          </a:prstGeom>
        </p:spPr>
      </p:pic>
      <p:sp>
        <p:nvSpPr>
          <p:cNvPr id="4" name="TextBox 3"/>
          <p:cNvSpPr txBox="1"/>
          <p:nvPr/>
        </p:nvSpPr>
        <p:spPr>
          <a:xfrm>
            <a:off x="7446909" y="360791"/>
            <a:ext cx="4523231" cy="6155531"/>
          </a:xfrm>
          <a:prstGeom prst="rect">
            <a:avLst/>
          </a:prstGeom>
          <a:noFill/>
        </p:spPr>
        <p:txBody>
          <a:bodyPr wrap="square" rtlCol="0">
            <a:spAutoFit/>
          </a:bodyPr>
          <a:lstStyle/>
          <a:p>
            <a:pPr algn="ctr"/>
            <a:r>
              <a:rPr lang="en-US" sz="2400" b="1" dirty="0">
                <a:solidFill>
                  <a:srgbClr val="800000"/>
                </a:solidFill>
              </a:rPr>
              <a:t>Value Plan</a:t>
            </a:r>
          </a:p>
          <a:p>
            <a:endParaRPr lang="en-US" sz="1200" dirty="0"/>
          </a:p>
          <a:p>
            <a:r>
              <a:rPr lang="en-US" b="1" dirty="0"/>
              <a:t>Prescription Drugs </a:t>
            </a:r>
          </a:p>
          <a:p>
            <a:endParaRPr lang="en-US" sz="1200" dirty="0"/>
          </a:p>
          <a:p>
            <a:r>
              <a:rPr lang="en-US" dirty="0"/>
              <a:t>No Deductible</a:t>
            </a:r>
          </a:p>
          <a:p>
            <a:r>
              <a:rPr lang="en-US" dirty="0"/>
              <a:t>Copay per 30 day supply</a:t>
            </a:r>
          </a:p>
          <a:p>
            <a:endParaRPr lang="en-US" sz="1200" dirty="0"/>
          </a:p>
          <a:p>
            <a:r>
              <a:rPr lang="en-US" dirty="0"/>
              <a:t>Typically tiers are broken out …</a:t>
            </a:r>
          </a:p>
          <a:p>
            <a:r>
              <a:rPr lang="en-US" dirty="0"/>
              <a:t>Tier 1 – $25, generic &amp; common name brand</a:t>
            </a:r>
          </a:p>
          <a:p>
            <a:r>
              <a:rPr lang="en-US" dirty="0"/>
              <a:t>Tier 2 – $45, name brand, some generic &amp;   specialty</a:t>
            </a:r>
          </a:p>
          <a:p>
            <a:r>
              <a:rPr lang="en-US" dirty="0"/>
              <a:t>Tier 3 – $70, typically specialty medications</a:t>
            </a:r>
          </a:p>
          <a:p>
            <a:endParaRPr lang="en-US" sz="400" dirty="0"/>
          </a:p>
          <a:p>
            <a:r>
              <a:rPr lang="en-US" i="1" dirty="0"/>
              <a:t>(If medications are less than the copay, only pay the price of medication.)</a:t>
            </a:r>
          </a:p>
          <a:p>
            <a:endParaRPr lang="en-US" sz="1400" dirty="0"/>
          </a:p>
          <a:p>
            <a:r>
              <a:rPr lang="en-US" dirty="0"/>
              <a:t>Formulary tools for pricing covered meds at</a:t>
            </a:r>
          </a:p>
          <a:p>
            <a:pPr algn="ctr"/>
            <a:r>
              <a:rPr lang="en-US" dirty="0">
                <a:hlinkClick r:id="rId5"/>
              </a:rPr>
              <a:t>www.innovomn.com</a:t>
            </a:r>
            <a:r>
              <a:rPr lang="en-US" dirty="0"/>
              <a:t> </a:t>
            </a:r>
          </a:p>
          <a:p>
            <a:endParaRPr lang="en-US" sz="1400" dirty="0"/>
          </a:p>
          <a:p>
            <a:r>
              <a:rPr lang="en-US" dirty="0"/>
              <a:t>RX Out of Pocket Max - $1,250/$2,500</a:t>
            </a:r>
          </a:p>
          <a:p>
            <a:endParaRPr lang="en-US" sz="1400" dirty="0"/>
          </a:p>
          <a:p>
            <a:r>
              <a:rPr lang="en-US" dirty="0"/>
              <a:t>Mail Order for 90 day medications for 2 copays</a:t>
            </a:r>
          </a:p>
          <a:p>
            <a:r>
              <a:rPr lang="en-US" dirty="0"/>
              <a:t>(also available at retail CVS pharmacies)</a:t>
            </a:r>
          </a:p>
          <a:p>
            <a:endParaRPr lang="en-US" dirty="0"/>
          </a:p>
        </p:txBody>
      </p:sp>
      <p:sp>
        <p:nvSpPr>
          <p:cNvPr id="7" name="Right Arrow 6"/>
          <p:cNvSpPr/>
          <p:nvPr/>
        </p:nvSpPr>
        <p:spPr>
          <a:xfrm>
            <a:off x="107123" y="6342077"/>
            <a:ext cx="558325" cy="265706"/>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8" name="Right Arrow 7"/>
          <p:cNvSpPr/>
          <p:nvPr/>
        </p:nvSpPr>
        <p:spPr>
          <a:xfrm>
            <a:off x="107123" y="5949451"/>
            <a:ext cx="558326" cy="265706"/>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7748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A2636-4118-720E-77D6-574ADCB58968}"/>
              </a:ext>
            </a:extLst>
          </p:cNvPr>
          <p:cNvPicPr>
            <a:picLocks noChangeAspect="1"/>
          </p:cNvPicPr>
          <p:nvPr/>
        </p:nvPicPr>
        <p:blipFill>
          <a:blip r:embed="rId2"/>
          <a:stretch>
            <a:fillRect/>
          </a:stretch>
        </p:blipFill>
        <p:spPr>
          <a:xfrm>
            <a:off x="802672" y="0"/>
            <a:ext cx="6781460" cy="6858000"/>
          </a:xfrm>
          <a:prstGeom prst="rect">
            <a:avLst/>
          </a:prstGeom>
        </p:spPr>
      </p:pic>
      <p:sp>
        <p:nvSpPr>
          <p:cNvPr id="4" name="TextBox 3"/>
          <p:cNvSpPr txBox="1"/>
          <p:nvPr/>
        </p:nvSpPr>
        <p:spPr>
          <a:xfrm>
            <a:off x="7864508" y="612287"/>
            <a:ext cx="3602220" cy="544764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Your </a:t>
            </a:r>
            <a:r>
              <a:rPr lang="en-US" b="1" dirty="0"/>
              <a:t>Deductible</a:t>
            </a:r>
            <a:r>
              <a:rPr lang="en-US" dirty="0"/>
              <a:t> is based on your cost level. </a:t>
            </a:r>
          </a:p>
          <a:p>
            <a:r>
              <a:rPr lang="en-US" dirty="0"/>
              <a:t>CL 1 - $600/$1,200</a:t>
            </a:r>
          </a:p>
          <a:p>
            <a:r>
              <a:rPr lang="en-US" dirty="0"/>
              <a:t>CL2 – $850/$1,700</a:t>
            </a:r>
          </a:p>
          <a:p>
            <a:endParaRPr lang="en-US" dirty="0"/>
          </a:p>
          <a:p>
            <a:r>
              <a:rPr lang="en-US" i="1" dirty="0"/>
              <a:t>(Higher cost clinics, CL3 and CL4, will have higher deductibles.) </a:t>
            </a:r>
          </a:p>
          <a:p>
            <a:r>
              <a:rPr lang="en-US" dirty="0"/>
              <a:t>CL3 - $1,300/$2,600</a:t>
            </a:r>
          </a:p>
          <a:p>
            <a:r>
              <a:rPr lang="en-US" dirty="0"/>
              <a:t>CL4 - $2,100/$4,200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158876" y="1504684"/>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Tree>
    <p:extLst>
      <p:ext uri="{BB962C8B-B14F-4D97-AF65-F5344CB8AC3E}">
        <p14:creationId xmlns:p14="http://schemas.microsoft.com/office/powerpoint/2010/main" val="259269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1/1/23 RENEWALS</a:t>
            </a:r>
          </a:p>
        </p:txBody>
      </p:sp>
      <p:sp>
        <p:nvSpPr>
          <p:cNvPr id="3" name="Content Placeholder 2"/>
          <p:cNvSpPr>
            <a:spLocks noGrp="1"/>
          </p:cNvSpPr>
          <p:nvPr>
            <p:ph idx="1"/>
          </p:nvPr>
        </p:nvSpPr>
        <p:spPr>
          <a:xfrm>
            <a:off x="838200" y="1545538"/>
            <a:ext cx="10515600" cy="4970592"/>
          </a:xfrm>
        </p:spPr>
        <p:txBody>
          <a:bodyPr>
            <a:normAutofit fontScale="92500" lnSpcReduction="10000"/>
          </a:bodyPr>
          <a:lstStyle/>
          <a:p>
            <a:r>
              <a:rPr lang="en-US" dirty="0"/>
              <a:t>The renewal rates for January 2023 will be based on a combination of the group’s claims and the overall pool.  Group’s credibility is based on enrollment size.</a:t>
            </a:r>
          </a:p>
          <a:p>
            <a:r>
              <a:rPr lang="en-US" dirty="0"/>
              <a:t>2023 clinic directory will be available 10.15.22 at </a:t>
            </a:r>
            <a:r>
              <a:rPr lang="en-US" dirty="0">
                <a:hlinkClick r:id="rId4"/>
              </a:rPr>
              <a:t>www.innovomn.com</a:t>
            </a:r>
            <a:r>
              <a:rPr lang="en-US" dirty="0"/>
              <a:t>.  Please check to see if your clinic has changed.</a:t>
            </a:r>
          </a:p>
          <a:p>
            <a:r>
              <a:rPr lang="en-US" dirty="0"/>
              <a:t>Innovo Benefits Administration is excited to have the PEIP Online Enrollment Portal available for open enrollment.  The Online Enrollment Portal can be accessed at </a:t>
            </a:r>
            <a:r>
              <a:rPr lang="en-US" u="sng" dirty="0">
                <a:hlinkClick r:id="rId5"/>
              </a:rPr>
              <a:t>https://www.mnpeip.com</a:t>
            </a:r>
            <a:r>
              <a:rPr lang="en-US" dirty="0"/>
              <a:t>.  Please consult with your HR/Benefits Office prior to submitting changes online. </a:t>
            </a:r>
          </a:p>
          <a:p>
            <a:r>
              <a:rPr lang="en-US" dirty="0"/>
              <a:t>No member action required unless you are changing Networks (BC/HP/P1), or changing plan designs (High/Value/HSA).  If you are just changing clinic assignment that can only be done by calling the phone number on your medical ID card.</a:t>
            </a:r>
          </a:p>
          <a:p>
            <a:endParaRPr lang="en-US" dirty="0"/>
          </a:p>
        </p:txBody>
      </p:sp>
      <p:pic>
        <p:nvPicPr>
          <p:cNvPr id="4" name="Recorded Sound">
            <a:hlinkClick r:id="" action="ppaction://media"/>
            <a:extLst>
              <a:ext uri="{FF2B5EF4-FFF2-40B4-BE49-F238E27FC236}">
                <a16:creationId xmlns:a16="http://schemas.microsoft.com/office/drawing/2014/main" id="{A48E34C5-17B9-BFC3-FBE4-6ED8A55FFD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162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AFA5C-1CF3-6ADB-010F-9ED908FAEB78}"/>
              </a:ext>
            </a:extLst>
          </p:cNvPr>
          <p:cNvPicPr>
            <a:picLocks noChangeAspect="1"/>
          </p:cNvPicPr>
          <p:nvPr/>
        </p:nvPicPr>
        <p:blipFill>
          <a:blip r:embed="rId2"/>
          <a:stretch>
            <a:fillRect/>
          </a:stretch>
        </p:blipFill>
        <p:spPr>
          <a:xfrm>
            <a:off x="863134" y="0"/>
            <a:ext cx="6781460" cy="6858000"/>
          </a:xfrm>
          <a:prstGeom prst="rect">
            <a:avLst/>
          </a:prstGeom>
        </p:spPr>
      </p:pic>
      <p:sp>
        <p:nvSpPr>
          <p:cNvPr id="4" name="TextBox 3"/>
          <p:cNvSpPr txBox="1"/>
          <p:nvPr/>
        </p:nvSpPr>
        <p:spPr>
          <a:xfrm>
            <a:off x="7811145" y="535900"/>
            <a:ext cx="3966327" cy="5170646"/>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coinsurance CL1, CL2. </a:t>
            </a:r>
            <a:r>
              <a:rPr lang="en-US" sz="1500" dirty="0"/>
              <a:t>(25% CL3, 35%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622913" y="1810027"/>
            <a:ext cx="234541" cy="4070655"/>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122950" y="3682621"/>
            <a:ext cx="491563"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Tree>
    <p:extLst>
      <p:ext uri="{BB962C8B-B14F-4D97-AF65-F5344CB8AC3E}">
        <p14:creationId xmlns:p14="http://schemas.microsoft.com/office/powerpoint/2010/main" val="30536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0E755-D85A-4DA6-4B51-2E41D525D9E5}"/>
              </a:ext>
            </a:extLst>
          </p:cNvPr>
          <p:cNvPicPr>
            <a:picLocks noChangeAspect="1"/>
          </p:cNvPicPr>
          <p:nvPr/>
        </p:nvPicPr>
        <p:blipFill>
          <a:blip r:embed="rId4"/>
          <a:stretch>
            <a:fillRect/>
          </a:stretch>
        </p:blipFill>
        <p:spPr>
          <a:xfrm>
            <a:off x="934125" y="0"/>
            <a:ext cx="6781460" cy="6858000"/>
          </a:xfrm>
          <a:prstGeom prst="rect">
            <a:avLst/>
          </a:prstGeom>
        </p:spPr>
      </p:pic>
      <p:sp>
        <p:nvSpPr>
          <p:cNvPr id="4" name="TextBox 3"/>
          <p:cNvSpPr txBox="1"/>
          <p:nvPr/>
        </p:nvSpPr>
        <p:spPr>
          <a:xfrm>
            <a:off x="7867146" y="416625"/>
            <a:ext cx="3663593" cy="6001643"/>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b="1" dirty="0"/>
              <a:t>Medical Out of Pocket Maximum </a:t>
            </a:r>
          </a:p>
          <a:p>
            <a:endParaRPr lang="en-US" dirty="0"/>
          </a:p>
          <a:p>
            <a:r>
              <a:rPr lang="en-US" dirty="0"/>
              <a:t>Once the deductible, copays and coinsurance expenses for medical total a certain level, the plan covers 100% of eligible medical expenses for the remaining contract year.   </a:t>
            </a:r>
          </a:p>
          <a:p>
            <a:endParaRPr lang="en-US" dirty="0"/>
          </a:p>
          <a:p>
            <a:r>
              <a:rPr lang="en-US" dirty="0"/>
              <a:t>Your Medical OOP Max is based on your cost level. </a:t>
            </a:r>
          </a:p>
          <a:p>
            <a:r>
              <a:rPr lang="en-US" dirty="0"/>
              <a:t>CL1 - $2,600/$5,200</a:t>
            </a:r>
          </a:p>
          <a:p>
            <a:r>
              <a:rPr lang="en-US" dirty="0"/>
              <a:t>CL2 - $2,600/$5,200</a:t>
            </a:r>
          </a:p>
          <a:p>
            <a:endParaRPr lang="en-US" dirty="0"/>
          </a:p>
          <a:p>
            <a:r>
              <a:rPr lang="en-US" i="1" dirty="0"/>
              <a:t>(Higher cost clinics, CL3 and CL4, will have higher OOP max.) </a:t>
            </a:r>
          </a:p>
          <a:p>
            <a:r>
              <a:rPr lang="en-US" dirty="0"/>
              <a:t>CL3 - $3,800/$7,600</a:t>
            </a:r>
          </a:p>
          <a:p>
            <a:r>
              <a:rPr lang="en-US" dirty="0"/>
              <a:t>CL4 - $4,800/$9,600</a:t>
            </a:r>
          </a:p>
          <a:p>
            <a:endParaRPr lang="en-US" dirty="0"/>
          </a:p>
          <a:p>
            <a:r>
              <a:rPr lang="en-US" dirty="0"/>
              <a:t> OOP Max is embedded.</a:t>
            </a:r>
          </a:p>
        </p:txBody>
      </p:sp>
      <p:sp>
        <p:nvSpPr>
          <p:cNvPr id="7" name="Right Arrow 6"/>
          <p:cNvSpPr/>
          <p:nvPr/>
        </p:nvSpPr>
        <p:spPr>
          <a:xfrm>
            <a:off x="290329" y="6532535"/>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905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987" y="2712203"/>
            <a:ext cx="2355743" cy="584775"/>
          </a:xfrm>
          <a:prstGeom prst="rect">
            <a:avLst/>
          </a:prstGeom>
          <a:noFill/>
        </p:spPr>
        <p:txBody>
          <a:bodyPr wrap="square" rtlCol="0">
            <a:spAutoFit/>
          </a:bodyPr>
          <a:lstStyle/>
          <a:p>
            <a:r>
              <a:rPr lang="en-US" sz="3200" b="1" dirty="0">
                <a:solidFill>
                  <a:srgbClr val="800000"/>
                </a:solidFill>
              </a:rPr>
              <a:t>HSA Plan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80140" y="3429000"/>
            <a:ext cx="609600" cy="609600"/>
          </a:xfrm>
          <a:prstGeom prst="rect">
            <a:avLst/>
          </a:prstGeom>
        </p:spPr>
      </p:pic>
    </p:spTree>
    <p:extLst>
      <p:ext uri="{BB962C8B-B14F-4D97-AF65-F5344CB8AC3E}">
        <p14:creationId xmlns:p14="http://schemas.microsoft.com/office/powerpoint/2010/main" val="3804766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D76045-CDFB-4C64-55A9-3491F5F8A816}"/>
              </a:ext>
            </a:extLst>
          </p:cNvPr>
          <p:cNvPicPr>
            <a:picLocks noChangeAspect="1"/>
          </p:cNvPicPr>
          <p:nvPr/>
        </p:nvPicPr>
        <p:blipFill>
          <a:blip r:embed="rId2"/>
          <a:stretch>
            <a:fillRect/>
          </a:stretch>
        </p:blipFill>
        <p:spPr>
          <a:xfrm>
            <a:off x="934179" y="0"/>
            <a:ext cx="6632655" cy="6858000"/>
          </a:xfrm>
          <a:prstGeom prst="rect">
            <a:avLst/>
          </a:prstGeom>
        </p:spPr>
      </p:pic>
      <p:sp>
        <p:nvSpPr>
          <p:cNvPr id="4" name="TextBox 3"/>
          <p:cNvSpPr txBox="1"/>
          <p:nvPr/>
        </p:nvSpPr>
        <p:spPr>
          <a:xfrm>
            <a:off x="7640665" y="876863"/>
            <a:ext cx="4169044" cy="4139595"/>
          </a:xfrm>
          <a:prstGeom prst="rect">
            <a:avLst/>
          </a:prstGeom>
          <a:noFill/>
        </p:spPr>
        <p:txBody>
          <a:bodyPr wrap="square" rtlCol="0">
            <a:spAutoFit/>
          </a:bodyPr>
          <a:lstStyle/>
          <a:p>
            <a:pPr algn="ctr"/>
            <a:r>
              <a:rPr lang="en-US" sz="2400" b="1" dirty="0">
                <a:solidFill>
                  <a:srgbClr val="800000"/>
                </a:solidFill>
              </a:rPr>
              <a:t>HSA Plan</a:t>
            </a:r>
          </a:p>
          <a:p>
            <a:pPr algn="ctr"/>
            <a:r>
              <a:rPr lang="en-US" dirty="0"/>
              <a:t>High deductible, lowest payroll deduction</a:t>
            </a:r>
          </a:p>
          <a:p>
            <a:endParaRPr lang="en-US" dirty="0"/>
          </a:p>
          <a:p>
            <a:r>
              <a:rPr lang="en-US" dirty="0"/>
              <a:t>HSA plan meets IRS rules for QHDHP and works differently than High &amp; Value plan:</a:t>
            </a:r>
          </a:p>
          <a:p>
            <a:endParaRPr lang="en-US" sz="500" dirty="0"/>
          </a:p>
          <a:p>
            <a:pPr marL="285750" indent="-285750">
              <a:buFontTx/>
              <a:buChar char="-"/>
            </a:pPr>
            <a:r>
              <a:rPr lang="en-US" dirty="0"/>
              <a:t>Medical and Prescription Drugs are combined</a:t>
            </a:r>
          </a:p>
          <a:p>
            <a:pPr marL="285750" indent="-285750">
              <a:buFontTx/>
              <a:buChar char="-"/>
            </a:pPr>
            <a:r>
              <a:rPr lang="en-US" dirty="0"/>
              <a:t>Deductible must be satisfied before member moves into copayments or coinsurance </a:t>
            </a:r>
          </a:p>
          <a:p>
            <a:pPr marL="285750" indent="-285750">
              <a:buFontTx/>
              <a:buChar char="-"/>
            </a:pPr>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253468" y="647018"/>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4008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36F2F-3B1E-5DEB-41B0-CB0766773860}"/>
              </a:ext>
            </a:extLst>
          </p:cNvPr>
          <p:cNvPicPr>
            <a:picLocks noChangeAspect="1"/>
          </p:cNvPicPr>
          <p:nvPr/>
        </p:nvPicPr>
        <p:blipFill>
          <a:blip r:embed="rId2"/>
          <a:stretch>
            <a:fillRect/>
          </a:stretch>
        </p:blipFill>
        <p:spPr>
          <a:xfrm>
            <a:off x="706487" y="0"/>
            <a:ext cx="6632655" cy="6858000"/>
          </a:xfrm>
          <a:prstGeom prst="rect">
            <a:avLst/>
          </a:prstGeom>
        </p:spPr>
      </p:pic>
      <p:sp>
        <p:nvSpPr>
          <p:cNvPr id="4" name="TextBox 3"/>
          <p:cNvSpPr txBox="1"/>
          <p:nvPr/>
        </p:nvSpPr>
        <p:spPr>
          <a:xfrm>
            <a:off x="7481134" y="298413"/>
            <a:ext cx="4523231" cy="5770811"/>
          </a:xfrm>
          <a:prstGeom prst="rect">
            <a:avLst/>
          </a:prstGeom>
          <a:noFill/>
        </p:spPr>
        <p:txBody>
          <a:bodyPr wrap="square" rtlCol="0">
            <a:spAutoFit/>
          </a:bodyPr>
          <a:lstStyle/>
          <a:p>
            <a:pPr algn="ctr"/>
            <a:r>
              <a:rPr lang="en-US" sz="2400" b="1" dirty="0">
                <a:solidFill>
                  <a:srgbClr val="800000"/>
                </a:solidFill>
              </a:rPr>
              <a:t>HSA Plan</a:t>
            </a:r>
          </a:p>
          <a:p>
            <a:endParaRPr lang="en-US" sz="1200" dirty="0"/>
          </a:p>
          <a:p>
            <a:r>
              <a:rPr lang="en-US" b="1" dirty="0"/>
              <a:t>Prescription Drugs </a:t>
            </a:r>
          </a:p>
          <a:p>
            <a:endParaRPr lang="en-US" sz="1200" dirty="0"/>
          </a:p>
          <a:p>
            <a:r>
              <a:rPr lang="en-US" dirty="0"/>
              <a:t>After Deductible, Copay per 30 day supply</a:t>
            </a:r>
          </a:p>
          <a:p>
            <a:endParaRPr lang="en-US" sz="1200" dirty="0"/>
          </a:p>
          <a:p>
            <a:r>
              <a:rPr lang="en-US" dirty="0"/>
              <a:t>Typically tiers are broken out …</a:t>
            </a:r>
          </a:p>
          <a:p>
            <a:r>
              <a:rPr lang="en-US" dirty="0"/>
              <a:t>Tier 1 – $30, generic &amp; common name brand</a:t>
            </a:r>
          </a:p>
          <a:p>
            <a:r>
              <a:rPr lang="en-US" dirty="0"/>
              <a:t>Tier 2 – $50, name brand, some generic &amp;   specialty</a:t>
            </a:r>
          </a:p>
          <a:p>
            <a:r>
              <a:rPr lang="en-US" dirty="0"/>
              <a:t>Tier 3 – $75, typically specialty medications</a:t>
            </a:r>
          </a:p>
          <a:p>
            <a:endParaRPr lang="en-US" sz="500" dirty="0"/>
          </a:p>
          <a:p>
            <a:r>
              <a:rPr lang="en-US" sz="1700" i="1" dirty="0"/>
              <a:t>(If medications are less than the copay, only pay the price of medication.)</a:t>
            </a:r>
          </a:p>
          <a:p>
            <a:endParaRPr lang="en-US" dirty="0"/>
          </a:p>
          <a:p>
            <a:r>
              <a:rPr lang="en-US" dirty="0"/>
              <a:t>Formulary tools for pricing covered meds at</a:t>
            </a:r>
          </a:p>
          <a:p>
            <a:pPr algn="ctr"/>
            <a:r>
              <a:rPr lang="en-US" dirty="0">
                <a:hlinkClick r:id="rId3"/>
              </a:rPr>
              <a:t>www.innovomn.com</a:t>
            </a:r>
            <a:r>
              <a:rPr lang="en-US" dirty="0"/>
              <a:t> </a:t>
            </a:r>
          </a:p>
          <a:p>
            <a:endParaRPr lang="en-US" dirty="0"/>
          </a:p>
          <a:p>
            <a:r>
              <a:rPr lang="en-US" dirty="0"/>
              <a:t>Mail Order for 90 day medications for 2 copays, after deductible is met.</a:t>
            </a:r>
          </a:p>
          <a:p>
            <a:r>
              <a:rPr lang="en-US" dirty="0"/>
              <a:t>(also available at retail CVS pharmacies)</a:t>
            </a:r>
          </a:p>
          <a:p>
            <a:endParaRPr lang="en-US" dirty="0"/>
          </a:p>
        </p:txBody>
      </p:sp>
      <p:sp>
        <p:nvSpPr>
          <p:cNvPr id="7" name="Right Arrow 6"/>
          <p:cNvSpPr/>
          <p:nvPr/>
        </p:nvSpPr>
        <p:spPr>
          <a:xfrm>
            <a:off x="109057" y="5914559"/>
            <a:ext cx="597430" cy="309329"/>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Tree>
    <p:extLst>
      <p:ext uri="{BB962C8B-B14F-4D97-AF65-F5344CB8AC3E}">
        <p14:creationId xmlns:p14="http://schemas.microsoft.com/office/powerpoint/2010/main" val="351814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BBE13B-78F2-1784-1D14-D8D0445BAB3F}"/>
              </a:ext>
            </a:extLst>
          </p:cNvPr>
          <p:cNvPicPr>
            <a:picLocks noChangeAspect="1"/>
          </p:cNvPicPr>
          <p:nvPr/>
        </p:nvPicPr>
        <p:blipFill>
          <a:blip r:embed="rId4"/>
          <a:stretch>
            <a:fillRect/>
          </a:stretch>
        </p:blipFill>
        <p:spPr>
          <a:xfrm>
            <a:off x="715979" y="0"/>
            <a:ext cx="6632655" cy="6858000"/>
          </a:xfrm>
          <a:prstGeom prst="rect">
            <a:avLst/>
          </a:prstGeom>
        </p:spPr>
      </p:pic>
      <p:sp>
        <p:nvSpPr>
          <p:cNvPr id="4" name="TextBox 3"/>
          <p:cNvSpPr txBox="1"/>
          <p:nvPr/>
        </p:nvSpPr>
        <p:spPr>
          <a:xfrm>
            <a:off x="7682844" y="612287"/>
            <a:ext cx="4266349" cy="5724644"/>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Your</a:t>
            </a:r>
            <a:r>
              <a:rPr lang="en-US" b="1" dirty="0"/>
              <a:t> Deductible </a:t>
            </a:r>
            <a:r>
              <a:rPr lang="en-US" dirty="0"/>
              <a:t>is based on your cost level. </a:t>
            </a:r>
          </a:p>
          <a:p>
            <a:r>
              <a:rPr lang="en-US" dirty="0"/>
              <a:t>CL 1 - $1,500/$3,000</a:t>
            </a:r>
          </a:p>
          <a:p>
            <a:r>
              <a:rPr lang="en-US" dirty="0"/>
              <a:t>CL2 – $2,000/$4,000</a:t>
            </a:r>
          </a:p>
          <a:p>
            <a:endParaRPr lang="en-US" dirty="0"/>
          </a:p>
          <a:p>
            <a:r>
              <a:rPr lang="en-US" i="1" dirty="0"/>
              <a:t>(Higher cost clinics, CL3 and CL4, will have higher deductibles.) </a:t>
            </a:r>
          </a:p>
          <a:p>
            <a:r>
              <a:rPr lang="en-US" dirty="0"/>
              <a:t>CL3 - $3,000/$6,000</a:t>
            </a:r>
          </a:p>
          <a:p>
            <a:r>
              <a:rPr lang="en-US" dirty="0"/>
              <a:t>CL4 - $4,000/$8,000</a:t>
            </a:r>
          </a:p>
          <a:p>
            <a:endParaRPr lang="en-US" dirty="0"/>
          </a:p>
          <a:p>
            <a:r>
              <a:rPr lang="en-US" dirty="0"/>
              <a:t>Note: Family Coverage has an embedded individual deductible.</a:t>
            </a:r>
          </a:p>
          <a:p>
            <a:endParaRPr lang="en-US" i="1" dirty="0"/>
          </a:p>
          <a:p>
            <a:r>
              <a:rPr lang="en-US" dirty="0"/>
              <a:t>Deductible is paid in full by the member</a:t>
            </a:r>
            <a:r>
              <a:rPr lang="en-US" b="1" dirty="0"/>
              <a:t> first</a:t>
            </a:r>
            <a:r>
              <a:rPr lang="en-US" dirty="0"/>
              <a:t> for medical and prescription drugs, then member is only responsible for copayments or coinsurance.</a:t>
            </a:r>
          </a:p>
          <a:p>
            <a:endParaRPr lang="en-US" dirty="0"/>
          </a:p>
          <a:p>
            <a:endParaRPr lang="en-US" dirty="0"/>
          </a:p>
        </p:txBody>
      </p:sp>
      <p:sp>
        <p:nvSpPr>
          <p:cNvPr id="7" name="Right Arrow 6"/>
          <p:cNvSpPr/>
          <p:nvPr/>
        </p:nvSpPr>
        <p:spPr>
          <a:xfrm>
            <a:off x="125834" y="1283516"/>
            <a:ext cx="590145" cy="313530"/>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9589" y="3132589"/>
            <a:ext cx="609600" cy="609600"/>
          </a:xfrm>
          <a:prstGeom prst="rect">
            <a:avLst/>
          </a:prstGeom>
        </p:spPr>
      </p:pic>
    </p:spTree>
    <p:extLst>
      <p:ext uri="{BB962C8B-B14F-4D97-AF65-F5344CB8AC3E}">
        <p14:creationId xmlns:p14="http://schemas.microsoft.com/office/powerpoint/2010/main" val="3311994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076FD-D6CE-C1CE-37A5-36DECA015DD1}"/>
              </a:ext>
            </a:extLst>
          </p:cNvPr>
          <p:cNvPicPr>
            <a:picLocks noChangeAspect="1"/>
          </p:cNvPicPr>
          <p:nvPr/>
        </p:nvPicPr>
        <p:blipFill>
          <a:blip r:embed="rId4"/>
          <a:stretch>
            <a:fillRect/>
          </a:stretch>
        </p:blipFill>
        <p:spPr>
          <a:xfrm>
            <a:off x="756132" y="0"/>
            <a:ext cx="6632655" cy="6858000"/>
          </a:xfrm>
          <a:prstGeom prst="rect">
            <a:avLst/>
          </a:prstGeom>
        </p:spPr>
      </p:pic>
      <p:sp>
        <p:nvSpPr>
          <p:cNvPr id="4" name="TextBox 3"/>
          <p:cNvSpPr txBox="1"/>
          <p:nvPr/>
        </p:nvSpPr>
        <p:spPr>
          <a:xfrm>
            <a:off x="7693037" y="535900"/>
            <a:ext cx="4318149" cy="3262432"/>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endParaRPr lang="en-US" dirty="0"/>
          </a:p>
        </p:txBody>
      </p:sp>
      <p:sp>
        <p:nvSpPr>
          <p:cNvPr id="9" name="Left Brace 8"/>
          <p:cNvSpPr/>
          <p:nvPr/>
        </p:nvSpPr>
        <p:spPr>
          <a:xfrm>
            <a:off x="536218" y="1668237"/>
            <a:ext cx="219914" cy="4657062"/>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100668" y="3850680"/>
            <a:ext cx="435550" cy="29217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49999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51FBDA-7603-954D-2FE1-88A9E03FCE2D}"/>
              </a:ext>
            </a:extLst>
          </p:cNvPr>
          <p:cNvPicPr>
            <a:picLocks noChangeAspect="1"/>
          </p:cNvPicPr>
          <p:nvPr/>
        </p:nvPicPr>
        <p:blipFill>
          <a:blip r:embed="rId4"/>
          <a:stretch>
            <a:fillRect/>
          </a:stretch>
        </p:blipFill>
        <p:spPr>
          <a:xfrm>
            <a:off x="735033" y="0"/>
            <a:ext cx="6632655" cy="6858000"/>
          </a:xfrm>
          <a:prstGeom prst="rect">
            <a:avLst/>
          </a:prstGeom>
        </p:spPr>
      </p:pic>
      <p:sp>
        <p:nvSpPr>
          <p:cNvPr id="4" name="TextBox 3"/>
          <p:cNvSpPr txBox="1"/>
          <p:nvPr/>
        </p:nvSpPr>
        <p:spPr>
          <a:xfrm>
            <a:off x="7624133" y="367857"/>
            <a:ext cx="4200041" cy="6355586"/>
          </a:xfrm>
          <a:prstGeom prst="rect">
            <a:avLst/>
          </a:prstGeom>
          <a:noFill/>
        </p:spPr>
        <p:txBody>
          <a:bodyPr wrap="square" rtlCol="0">
            <a:spAutoFit/>
          </a:bodyPr>
          <a:lstStyle/>
          <a:p>
            <a:pPr algn="ctr"/>
            <a:r>
              <a:rPr lang="en-US" sz="2400" b="1" dirty="0">
                <a:solidFill>
                  <a:srgbClr val="800000"/>
                </a:solidFill>
              </a:rPr>
              <a:t>HSA Plan</a:t>
            </a:r>
          </a:p>
          <a:p>
            <a:endParaRPr lang="en-US" sz="1700" dirty="0"/>
          </a:p>
          <a:p>
            <a:pPr algn="ctr"/>
            <a:r>
              <a:rPr lang="en-US" b="1" dirty="0"/>
              <a:t>Medical &amp; RX Out of Pocket Maximum Combined</a:t>
            </a:r>
          </a:p>
          <a:p>
            <a:endParaRPr lang="en-US" sz="1600" dirty="0"/>
          </a:p>
          <a:p>
            <a:r>
              <a:rPr lang="en-US" dirty="0"/>
              <a:t>Once the deductible, copays and coinsurance expenses for medical and prescription drugs total a certain level, the plan covers 100% of eligible expenses for the remaining contract year.   </a:t>
            </a:r>
          </a:p>
          <a:p>
            <a:endParaRPr lang="en-US" sz="1600" dirty="0"/>
          </a:p>
          <a:p>
            <a:r>
              <a:rPr lang="en-US" dirty="0"/>
              <a:t>Your Medical &amp; RX OOP Max is based on your cost level. </a:t>
            </a:r>
          </a:p>
          <a:p>
            <a:r>
              <a:rPr lang="en-US" dirty="0"/>
              <a:t>CL1 - $3,000/$6,000</a:t>
            </a:r>
          </a:p>
          <a:p>
            <a:r>
              <a:rPr lang="en-US" dirty="0"/>
              <a:t>CL2 - $3,000/$6,000</a:t>
            </a:r>
          </a:p>
          <a:p>
            <a:endParaRPr lang="en-US" sz="1200" dirty="0"/>
          </a:p>
          <a:p>
            <a:r>
              <a:rPr lang="en-US" i="1" dirty="0"/>
              <a:t>(Higher cost clinics, CL3 and CL4, will have higher OOP max.) </a:t>
            </a:r>
          </a:p>
          <a:p>
            <a:r>
              <a:rPr lang="en-US" dirty="0"/>
              <a:t>CL3 - $4,000/$8,000</a:t>
            </a:r>
          </a:p>
          <a:p>
            <a:r>
              <a:rPr lang="en-US" dirty="0"/>
              <a:t>CL4 - $5,000/$10,000</a:t>
            </a:r>
          </a:p>
          <a:p>
            <a:endParaRPr lang="en-US" sz="1600" dirty="0"/>
          </a:p>
          <a:p>
            <a:r>
              <a:rPr lang="en-US" dirty="0"/>
              <a:t>Note: Family Coverage has an embedded individual out of pocket maximum.</a:t>
            </a:r>
          </a:p>
        </p:txBody>
      </p:sp>
      <p:sp>
        <p:nvSpPr>
          <p:cNvPr id="7" name="Right Arrow 6"/>
          <p:cNvSpPr/>
          <p:nvPr/>
        </p:nvSpPr>
        <p:spPr>
          <a:xfrm>
            <a:off x="91237" y="6397978"/>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98549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89" y="207869"/>
            <a:ext cx="10515600" cy="1060719"/>
          </a:xfrm>
        </p:spPr>
        <p:txBody>
          <a:bodyPr/>
          <a:lstStyle/>
          <a:p>
            <a:r>
              <a:rPr lang="en-US" sz="3600" b="1" dirty="0">
                <a:solidFill>
                  <a:srgbClr val="800000"/>
                </a:solidFill>
              </a:rPr>
              <a:t>Out of Area Coverage</a:t>
            </a:r>
            <a:br>
              <a:rPr lang="en-US" sz="3600" dirty="0"/>
            </a:br>
            <a:r>
              <a:rPr lang="en-US" sz="3200" dirty="0">
                <a:solidFill>
                  <a:srgbClr val="800000"/>
                </a:solidFill>
              </a:rPr>
              <a:t>(Point of Service, POS)</a:t>
            </a:r>
          </a:p>
        </p:txBody>
      </p:sp>
      <p:sp>
        <p:nvSpPr>
          <p:cNvPr id="3" name="Content Placeholder 2"/>
          <p:cNvSpPr>
            <a:spLocks noGrp="1"/>
          </p:cNvSpPr>
          <p:nvPr>
            <p:ph idx="1"/>
          </p:nvPr>
        </p:nvSpPr>
        <p:spPr>
          <a:xfrm>
            <a:off x="393036" y="1368191"/>
            <a:ext cx="10873353" cy="5404465"/>
          </a:xfrm>
        </p:spPr>
        <p:txBody>
          <a:bodyPr>
            <a:normAutofit lnSpcReduction="10000"/>
          </a:bodyPr>
          <a:lstStyle/>
          <a:p>
            <a:r>
              <a:rPr lang="en-US" dirty="0"/>
              <a:t>For members with a permanent residence outside the PEIP service area. Coverage includes students and dependents living away from home.</a:t>
            </a:r>
          </a:p>
          <a:p>
            <a:pPr marL="0" indent="0">
              <a:buNone/>
            </a:pPr>
            <a:endParaRPr lang="en-US" sz="100" dirty="0"/>
          </a:p>
          <a:p>
            <a:r>
              <a:rPr lang="en-US" dirty="0"/>
              <a:t>Members would enroll in in-network coverage choosing a PCC. In-network coverage would apply when at home. Emergency and Urgent Care, and prescription drugs are covered anywhere. If additional coverage is desired, qualified members can enroll in POS.</a:t>
            </a:r>
          </a:p>
          <a:p>
            <a:pPr marL="0" indent="0">
              <a:buNone/>
            </a:pPr>
            <a:endParaRPr lang="en-US" sz="100" dirty="0"/>
          </a:p>
          <a:p>
            <a:r>
              <a:rPr lang="en-US" dirty="0"/>
              <a:t>There is no additional premium.</a:t>
            </a:r>
          </a:p>
          <a:p>
            <a:pPr marL="0" indent="0">
              <a:buNone/>
            </a:pPr>
            <a:endParaRPr lang="en-US" sz="100" dirty="0"/>
          </a:p>
          <a:p>
            <a:r>
              <a:rPr lang="en-US" dirty="0">
                <a:solidFill>
                  <a:srgbClr val="800000"/>
                </a:solidFill>
              </a:rPr>
              <a:t>POS Coverage </a:t>
            </a:r>
          </a:p>
          <a:p>
            <a:pPr lvl="1"/>
            <a:r>
              <a:rPr lang="en-US" dirty="0"/>
              <a:t>Advantage High and Value – Separate $350 single/$500 family deductible.      30% coinsurance. OOP Max mirrors your in-network OOP Max.</a:t>
            </a:r>
          </a:p>
          <a:p>
            <a:pPr marL="457200" lvl="1" indent="0">
              <a:buNone/>
            </a:pPr>
            <a:endParaRPr lang="en-US" sz="200" dirty="0"/>
          </a:p>
          <a:p>
            <a:pPr lvl="1"/>
            <a:r>
              <a:rPr lang="en-US" dirty="0"/>
              <a:t>HSA – Separate $1,500 single/$3,000 family deductible.                                             30% coinsurance. OOP Max mirrors your in-network OOP Max.</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6591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66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01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26232" y="391438"/>
            <a:ext cx="5998464" cy="6601807"/>
          </a:xfrm>
          <a:prstGeom prst="rect">
            <a:avLst/>
          </a:prstGeom>
          <a:noFill/>
        </p:spPr>
        <p:txBody>
          <a:bodyPr wrap="square" rtlCol="0">
            <a:spAutoFit/>
          </a:bodyPr>
          <a:lstStyle/>
          <a:p>
            <a:pPr algn="ctr"/>
            <a:r>
              <a:rPr lang="en-US" sz="2400" b="1" dirty="0">
                <a:solidFill>
                  <a:srgbClr val="800000"/>
                </a:solidFill>
              </a:rPr>
              <a:t>Health Enrollment Form</a:t>
            </a:r>
          </a:p>
          <a:p>
            <a:r>
              <a:rPr lang="en-US" b="1" dirty="0"/>
              <a:t>                           (if your group uses paper forms)</a:t>
            </a:r>
          </a:p>
          <a:p>
            <a:r>
              <a:rPr lang="en-US" b="1" dirty="0"/>
              <a:t>        </a:t>
            </a:r>
            <a:r>
              <a:rPr lang="en-US" sz="1600" dirty="0"/>
              <a:t>Complete Employee Information Section</a:t>
            </a:r>
          </a:p>
          <a:p>
            <a:pPr algn="ctr"/>
            <a:endParaRPr lang="en-US" b="1" dirty="0"/>
          </a:p>
          <a:p>
            <a:endParaRPr lang="en-US" sz="1600" dirty="0"/>
          </a:p>
          <a:p>
            <a:r>
              <a:rPr lang="en-US" sz="1600" dirty="0"/>
              <a:t>          </a:t>
            </a:r>
            <a:r>
              <a:rPr lang="en-US" sz="1600" b="1" dirty="0"/>
              <a:t>Skip. </a:t>
            </a:r>
            <a:r>
              <a:rPr lang="en-US" sz="1600" i="1" dirty="0"/>
              <a:t>Only complete ‘other health coverage’ section if you or </a:t>
            </a:r>
          </a:p>
          <a:p>
            <a:r>
              <a:rPr lang="en-US" sz="1600" i="1" dirty="0"/>
              <a:t>	your dependents will be double covered while on PEIP.</a:t>
            </a:r>
          </a:p>
          <a:p>
            <a:r>
              <a:rPr lang="en-US" sz="1600" dirty="0"/>
              <a:t>	</a:t>
            </a:r>
          </a:p>
          <a:p>
            <a:endParaRPr lang="en-US" sz="16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r>
              <a:rPr lang="en-US" sz="1600" dirty="0"/>
              <a:t>         Choose your health plan network (HP, BC, P1)</a:t>
            </a:r>
          </a:p>
          <a:p>
            <a:r>
              <a:rPr lang="en-US" sz="1600" dirty="0"/>
              <a:t>         Choose your plan level (High, Value, HSA)</a:t>
            </a:r>
          </a:p>
          <a:p>
            <a:r>
              <a:rPr lang="en-US" sz="1600" dirty="0"/>
              <a:t>         Choose your coverage level. </a:t>
            </a:r>
          </a:p>
          <a:p>
            <a:endParaRPr lang="en-US" dirty="0"/>
          </a:p>
          <a:p>
            <a:r>
              <a:rPr lang="en-US" sz="1600" dirty="0"/>
              <a:t>         Complete information for all family members.</a:t>
            </a:r>
          </a:p>
          <a:p>
            <a:r>
              <a:rPr lang="en-US" sz="1600" dirty="0"/>
              <a:t>	</a:t>
            </a:r>
          </a:p>
          <a:p>
            <a:r>
              <a:rPr lang="en-US" sz="1600" dirty="0"/>
              <a:t>         Be sure to include the </a:t>
            </a:r>
            <a:r>
              <a:rPr lang="en-US" sz="1600" b="1" dirty="0"/>
              <a:t>name</a:t>
            </a:r>
            <a:r>
              <a:rPr lang="en-US" sz="1600" dirty="0"/>
              <a:t> and </a:t>
            </a:r>
            <a:r>
              <a:rPr lang="en-US" sz="1600" b="1" dirty="0"/>
              <a:t>PCC # </a:t>
            </a:r>
            <a:r>
              <a:rPr lang="en-US" sz="1600" dirty="0"/>
              <a:t>for all  family members.</a:t>
            </a:r>
            <a:endParaRPr lang="en-US" sz="300" dirty="0"/>
          </a:p>
          <a:p>
            <a:r>
              <a:rPr lang="en-US" sz="800" dirty="0"/>
              <a:t> </a:t>
            </a:r>
            <a:endParaRPr lang="en-US" sz="600" dirty="0"/>
          </a:p>
          <a:p>
            <a:r>
              <a:rPr lang="en-US" sz="600" dirty="0"/>
              <a:t>                         </a:t>
            </a:r>
            <a:r>
              <a:rPr lang="en-US" sz="800" dirty="0"/>
              <a:t>         </a:t>
            </a:r>
            <a:r>
              <a:rPr lang="en-US" sz="800" i="1" dirty="0"/>
              <a:t> </a:t>
            </a:r>
            <a:r>
              <a:rPr lang="en-US" sz="1700" i="1" dirty="0"/>
              <a:t>(Match PCC # to the health plan network you choose.) </a:t>
            </a:r>
          </a:p>
          <a:p>
            <a:endParaRPr lang="en-US" sz="1700" i="1" dirty="0"/>
          </a:p>
          <a:p>
            <a:endParaRPr lang="en-US" sz="2600" i="1" dirty="0"/>
          </a:p>
          <a:p>
            <a:endParaRPr lang="en-US" i="1" dirty="0"/>
          </a:p>
          <a:p>
            <a:r>
              <a:rPr lang="en-US" sz="1700" i="1" dirty="0"/>
              <a:t>         </a:t>
            </a:r>
            <a:r>
              <a:rPr lang="en-US" sz="1700" dirty="0"/>
              <a:t>Sign and date your enrollment form. </a:t>
            </a:r>
            <a:endParaRPr lang="en-US" sz="1700" i="1" dirty="0"/>
          </a:p>
          <a:p>
            <a:r>
              <a:rPr lang="en-US" sz="1600" dirty="0"/>
              <a:t>	</a:t>
            </a:r>
          </a:p>
        </p:txBody>
      </p:sp>
      <p:sp>
        <p:nvSpPr>
          <p:cNvPr id="7" name="Right Arrow 6"/>
          <p:cNvSpPr/>
          <p:nvPr/>
        </p:nvSpPr>
        <p:spPr>
          <a:xfrm>
            <a:off x="289822" y="1046135"/>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TextBox 2"/>
          <p:cNvSpPr txBox="1"/>
          <p:nvPr/>
        </p:nvSpPr>
        <p:spPr>
          <a:xfrm>
            <a:off x="0" y="1033046"/>
            <a:ext cx="288862" cy="338554"/>
          </a:xfrm>
          <a:prstGeom prst="rect">
            <a:avLst/>
          </a:prstGeom>
          <a:noFill/>
        </p:spPr>
        <p:txBody>
          <a:bodyPr wrap="none" rtlCol="0">
            <a:spAutoFit/>
          </a:bodyPr>
          <a:lstStyle/>
          <a:p>
            <a:r>
              <a:rPr lang="en-US" sz="1600" b="1" dirty="0">
                <a:solidFill>
                  <a:srgbClr val="800000"/>
                </a:solidFill>
              </a:rPr>
              <a:t>1</a:t>
            </a:r>
          </a:p>
        </p:txBody>
      </p:sp>
      <p:sp>
        <p:nvSpPr>
          <p:cNvPr id="5" name="TextBox 4"/>
          <p:cNvSpPr txBox="1"/>
          <p:nvPr/>
        </p:nvSpPr>
        <p:spPr>
          <a:xfrm>
            <a:off x="6253668" y="1052032"/>
            <a:ext cx="288862" cy="338554"/>
          </a:xfrm>
          <a:prstGeom prst="rect">
            <a:avLst/>
          </a:prstGeom>
          <a:noFill/>
        </p:spPr>
        <p:txBody>
          <a:bodyPr wrap="none" rtlCol="0">
            <a:spAutoFit/>
          </a:bodyPr>
          <a:lstStyle/>
          <a:p>
            <a:r>
              <a:rPr lang="en-US" sz="1600" b="1" dirty="0">
                <a:solidFill>
                  <a:srgbClr val="800000"/>
                </a:solidFill>
              </a:rPr>
              <a:t>1</a:t>
            </a:r>
          </a:p>
        </p:txBody>
      </p:sp>
      <p:sp>
        <p:nvSpPr>
          <p:cNvPr id="8" name="Right Arrow 7"/>
          <p:cNvSpPr/>
          <p:nvPr/>
        </p:nvSpPr>
        <p:spPr>
          <a:xfrm>
            <a:off x="303313" y="1803735"/>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9" name="TextBox 8"/>
          <p:cNvSpPr txBox="1"/>
          <p:nvPr/>
        </p:nvSpPr>
        <p:spPr>
          <a:xfrm>
            <a:off x="14451" y="1814349"/>
            <a:ext cx="288862" cy="338554"/>
          </a:xfrm>
          <a:prstGeom prst="rect">
            <a:avLst/>
          </a:prstGeom>
          <a:noFill/>
        </p:spPr>
        <p:txBody>
          <a:bodyPr wrap="none" rtlCol="0">
            <a:spAutoFit/>
          </a:bodyPr>
          <a:lstStyle/>
          <a:p>
            <a:r>
              <a:rPr lang="en-US" sz="1600" b="1" dirty="0">
                <a:solidFill>
                  <a:srgbClr val="800000"/>
                </a:solidFill>
              </a:rPr>
              <a:t>2</a:t>
            </a:r>
          </a:p>
        </p:txBody>
      </p:sp>
      <p:sp>
        <p:nvSpPr>
          <p:cNvPr id="10" name="TextBox 9"/>
          <p:cNvSpPr txBox="1"/>
          <p:nvPr/>
        </p:nvSpPr>
        <p:spPr>
          <a:xfrm>
            <a:off x="6253668" y="1802157"/>
            <a:ext cx="288862" cy="338554"/>
          </a:xfrm>
          <a:prstGeom prst="rect">
            <a:avLst/>
          </a:prstGeom>
          <a:noFill/>
        </p:spPr>
        <p:txBody>
          <a:bodyPr wrap="none" rtlCol="0">
            <a:spAutoFit/>
          </a:bodyPr>
          <a:lstStyle/>
          <a:p>
            <a:r>
              <a:rPr lang="en-US" sz="1600" b="1" dirty="0">
                <a:solidFill>
                  <a:srgbClr val="800000"/>
                </a:solidFill>
              </a:rPr>
              <a:t>2</a:t>
            </a:r>
          </a:p>
        </p:txBody>
      </p:sp>
      <p:sp>
        <p:nvSpPr>
          <p:cNvPr id="11" name="TextBox 10"/>
          <p:cNvSpPr txBox="1"/>
          <p:nvPr/>
        </p:nvSpPr>
        <p:spPr>
          <a:xfrm>
            <a:off x="6253668" y="3207080"/>
            <a:ext cx="288862" cy="338554"/>
          </a:xfrm>
          <a:prstGeom prst="rect">
            <a:avLst/>
          </a:prstGeom>
          <a:noFill/>
        </p:spPr>
        <p:txBody>
          <a:bodyPr wrap="none" rtlCol="0">
            <a:spAutoFit/>
          </a:bodyPr>
          <a:lstStyle/>
          <a:p>
            <a:r>
              <a:rPr lang="en-US" sz="1600" b="1" dirty="0">
                <a:solidFill>
                  <a:srgbClr val="800000"/>
                </a:solidFill>
              </a:rPr>
              <a:t>3</a:t>
            </a:r>
          </a:p>
        </p:txBody>
      </p:sp>
      <p:sp>
        <p:nvSpPr>
          <p:cNvPr id="14" name="Right Arrow 13"/>
          <p:cNvSpPr/>
          <p:nvPr/>
        </p:nvSpPr>
        <p:spPr>
          <a:xfrm>
            <a:off x="348722" y="647656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6" name="Picture 5"/>
          <p:cNvPicPr>
            <a:picLocks noChangeAspect="1"/>
          </p:cNvPicPr>
          <p:nvPr/>
        </p:nvPicPr>
        <p:blipFill>
          <a:blip r:embed="rId4"/>
          <a:stretch>
            <a:fillRect/>
          </a:stretch>
        </p:blipFill>
        <p:spPr>
          <a:xfrm>
            <a:off x="819804" y="101536"/>
            <a:ext cx="5064348" cy="6756464"/>
          </a:xfrm>
          <a:prstGeom prst="rect">
            <a:avLst/>
          </a:prstGeom>
        </p:spPr>
      </p:pic>
      <p:sp>
        <p:nvSpPr>
          <p:cNvPr id="16" name="TextBox 15"/>
          <p:cNvSpPr txBox="1"/>
          <p:nvPr/>
        </p:nvSpPr>
        <p:spPr>
          <a:xfrm>
            <a:off x="-3746" y="3315075"/>
            <a:ext cx="288862" cy="338554"/>
          </a:xfrm>
          <a:prstGeom prst="rect">
            <a:avLst/>
          </a:prstGeom>
          <a:noFill/>
        </p:spPr>
        <p:txBody>
          <a:bodyPr wrap="none" rtlCol="0">
            <a:spAutoFit/>
          </a:bodyPr>
          <a:lstStyle/>
          <a:p>
            <a:r>
              <a:rPr lang="en-US" sz="1600" b="1" dirty="0">
                <a:solidFill>
                  <a:srgbClr val="800000"/>
                </a:solidFill>
              </a:rPr>
              <a:t>3</a:t>
            </a:r>
          </a:p>
        </p:txBody>
      </p:sp>
      <p:sp>
        <p:nvSpPr>
          <p:cNvPr id="17" name="TextBox 16"/>
          <p:cNvSpPr txBox="1"/>
          <p:nvPr/>
        </p:nvSpPr>
        <p:spPr>
          <a:xfrm>
            <a:off x="-3746" y="4224168"/>
            <a:ext cx="288862" cy="338554"/>
          </a:xfrm>
          <a:prstGeom prst="rect">
            <a:avLst/>
          </a:prstGeom>
          <a:noFill/>
        </p:spPr>
        <p:txBody>
          <a:bodyPr wrap="none" rtlCol="0">
            <a:spAutoFit/>
          </a:bodyPr>
          <a:lstStyle/>
          <a:p>
            <a:r>
              <a:rPr lang="en-US" sz="1600" b="1" dirty="0">
                <a:solidFill>
                  <a:srgbClr val="800000"/>
                </a:solidFill>
              </a:rPr>
              <a:t>4</a:t>
            </a:r>
          </a:p>
        </p:txBody>
      </p:sp>
      <p:sp>
        <p:nvSpPr>
          <p:cNvPr id="18" name="TextBox 17"/>
          <p:cNvSpPr txBox="1"/>
          <p:nvPr/>
        </p:nvSpPr>
        <p:spPr>
          <a:xfrm>
            <a:off x="16995" y="6470025"/>
            <a:ext cx="288862" cy="338554"/>
          </a:xfrm>
          <a:prstGeom prst="rect">
            <a:avLst/>
          </a:prstGeom>
          <a:noFill/>
        </p:spPr>
        <p:txBody>
          <a:bodyPr wrap="none" rtlCol="0">
            <a:spAutoFit/>
          </a:bodyPr>
          <a:lstStyle/>
          <a:p>
            <a:r>
              <a:rPr lang="en-US" sz="1600" b="1" dirty="0">
                <a:solidFill>
                  <a:srgbClr val="800000"/>
                </a:solidFill>
              </a:rPr>
              <a:t>5</a:t>
            </a:r>
          </a:p>
        </p:txBody>
      </p:sp>
      <p:sp>
        <p:nvSpPr>
          <p:cNvPr id="19" name="TextBox 18"/>
          <p:cNvSpPr txBox="1"/>
          <p:nvPr/>
        </p:nvSpPr>
        <p:spPr>
          <a:xfrm>
            <a:off x="6277237" y="4230713"/>
            <a:ext cx="288862" cy="338554"/>
          </a:xfrm>
          <a:prstGeom prst="rect">
            <a:avLst/>
          </a:prstGeom>
          <a:noFill/>
        </p:spPr>
        <p:txBody>
          <a:bodyPr wrap="none" rtlCol="0">
            <a:spAutoFit/>
          </a:bodyPr>
          <a:lstStyle/>
          <a:p>
            <a:r>
              <a:rPr lang="en-US" sz="1600" b="1" dirty="0">
                <a:solidFill>
                  <a:srgbClr val="800000"/>
                </a:solidFill>
              </a:rPr>
              <a:t>4</a:t>
            </a:r>
          </a:p>
        </p:txBody>
      </p:sp>
      <p:sp>
        <p:nvSpPr>
          <p:cNvPr id="20" name="TextBox 19"/>
          <p:cNvSpPr txBox="1"/>
          <p:nvPr/>
        </p:nvSpPr>
        <p:spPr>
          <a:xfrm>
            <a:off x="6277237" y="6307292"/>
            <a:ext cx="288862" cy="338554"/>
          </a:xfrm>
          <a:prstGeom prst="rect">
            <a:avLst/>
          </a:prstGeom>
          <a:noFill/>
        </p:spPr>
        <p:txBody>
          <a:bodyPr wrap="none" rtlCol="0">
            <a:spAutoFit/>
          </a:bodyPr>
          <a:lstStyle/>
          <a:p>
            <a:r>
              <a:rPr lang="en-US" sz="1600" b="1" dirty="0">
                <a:solidFill>
                  <a:srgbClr val="800000"/>
                </a:solidFill>
              </a:rPr>
              <a:t>5</a:t>
            </a:r>
          </a:p>
        </p:txBody>
      </p:sp>
      <p:sp>
        <p:nvSpPr>
          <p:cNvPr id="23" name="Right Arrow 22"/>
          <p:cNvSpPr/>
          <p:nvPr/>
        </p:nvSpPr>
        <p:spPr>
          <a:xfrm>
            <a:off x="277762" y="4209805"/>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1" name="Right Arrow 30"/>
          <p:cNvSpPr/>
          <p:nvPr/>
        </p:nvSpPr>
        <p:spPr>
          <a:xfrm rot="2877701">
            <a:off x="4073424" y="4104369"/>
            <a:ext cx="445211" cy="318121"/>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2" name="Right Arrow 31"/>
          <p:cNvSpPr/>
          <p:nvPr/>
        </p:nvSpPr>
        <p:spPr>
          <a:xfrm>
            <a:off x="269617" y="3338427"/>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3" name="Right Arrow 32"/>
          <p:cNvSpPr/>
          <p:nvPr/>
        </p:nvSpPr>
        <p:spPr>
          <a:xfrm rot="2959895">
            <a:off x="6366099" y="4604635"/>
            <a:ext cx="312500" cy="225306"/>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4" name="Left Brace 33"/>
          <p:cNvSpPr/>
          <p:nvPr/>
        </p:nvSpPr>
        <p:spPr>
          <a:xfrm>
            <a:off x="655910" y="4399990"/>
            <a:ext cx="103343" cy="156189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78410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6C4D-D8DF-4710-BB3B-C691A450AFDF}"/>
              </a:ext>
            </a:extLst>
          </p:cNvPr>
          <p:cNvSpPr>
            <a:spLocks noGrp="1"/>
          </p:cNvSpPr>
          <p:nvPr>
            <p:ph type="title"/>
          </p:nvPr>
        </p:nvSpPr>
        <p:spPr/>
        <p:txBody>
          <a:bodyPr/>
          <a:lstStyle/>
          <a:p>
            <a:pPr algn="ctr"/>
            <a:r>
              <a:rPr lang="en-US" dirty="0"/>
              <a:t>Plan Changes for 2023</a:t>
            </a:r>
          </a:p>
        </p:txBody>
      </p:sp>
      <p:sp>
        <p:nvSpPr>
          <p:cNvPr id="3" name="Content Placeholder 2">
            <a:extLst>
              <a:ext uri="{FF2B5EF4-FFF2-40B4-BE49-F238E27FC236}">
                <a16:creationId xmlns:a16="http://schemas.microsoft.com/office/drawing/2014/main" id="{F00B70EA-8391-480E-AE9F-D1A489CE6711}"/>
              </a:ext>
            </a:extLst>
          </p:cNvPr>
          <p:cNvSpPr>
            <a:spLocks noGrp="1"/>
          </p:cNvSpPr>
          <p:nvPr>
            <p:ph idx="1"/>
          </p:nvPr>
        </p:nvSpPr>
        <p:spPr/>
        <p:txBody>
          <a:bodyPr>
            <a:normAutofit/>
          </a:bodyPr>
          <a:lstStyle/>
          <a:p>
            <a:pPr>
              <a:spcBef>
                <a:spcPts val="0"/>
              </a:spcBef>
            </a:pPr>
            <a:r>
              <a:rPr lang="en-US" sz="3000" dirty="0">
                <a:solidFill>
                  <a:srgbClr val="000000"/>
                </a:solidFill>
                <a:effectLst/>
                <a:ea typeface="Calibri" panose="020F0502020204030204" pitchFamily="34" charset="0"/>
              </a:rPr>
              <a:t>The only plan change for 2023 is to increase the deductible on the HSA cost level 1 plan to $3,000 per family member/$3,200 per family (This is an IRS mandated change).</a:t>
            </a:r>
          </a:p>
          <a:p>
            <a:pPr marL="0" marR="0" indent="0">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a:p>
            <a:endParaRPr lang="en-US" dirty="0"/>
          </a:p>
          <a:p>
            <a:pPr marL="342900" marR="0" lvl="0" indent="-342900">
              <a:spcBef>
                <a:spcPts val="0"/>
              </a:spcBef>
              <a:spcAft>
                <a:spcPts val="0"/>
              </a:spcAft>
              <a:buFont typeface="+mj-lt"/>
              <a:buAutoNum type="arabicPeriod"/>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4" name="Recorded Sound">
            <a:hlinkClick r:id="" action="ppaction://media"/>
            <a:extLst>
              <a:ext uri="{FF2B5EF4-FFF2-40B4-BE49-F238E27FC236}">
                <a16:creationId xmlns:a16="http://schemas.microsoft.com/office/drawing/2014/main" id="{CD8E3602-B9A8-51D3-9CD2-AFE79354B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18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12" y="0"/>
            <a:ext cx="11732888" cy="2939266"/>
          </a:xfrm>
          <a:prstGeom prst="rect">
            <a:avLst/>
          </a:prstGeom>
          <a:noFill/>
        </p:spPr>
        <p:txBody>
          <a:bodyPr wrap="square" rtlCol="0">
            <a:spAutoFit/>
          </a:bodyPr>
          <a:lstStyle/>
          <a:p>
            <a:r>
              <a:rPr lang="en-US" sz="2800" b="1" dirty="0">
                <a:solidFill>
                  <a:srgbClr val="800000"/>
                </a:solidFill>
              </a:rPr>
              <a:t>Tips</a:t>
            </a:r>
          </a:p>
          <a:p>
            <a:endParaRPr lang="en-US" sz="700" dirty="0"/>
          </a:p>
          <a:p>
            <a:pPr marL="285750" indent="-285750">
              <a:buFont typeface="Wingdings" panose="05000000000000000000" pitchFamily="2" charset="2"/>
              <a:buChar char="§"/>
            </a:pPr>
            <a:r>
              <a:rPr lang="en-US" dirty="0"/>
              <a:t>Benefits are on a calendar year basis. Deductibles and out of pocket maxs will reset each January. (</a:t>
            </a:r>
            <a:r>
              <a:rPr lang="en-US" i="1" dirty="0"/>
              <a:t>If your PEIP plan begins February - December 2023, your prior group coverage deductibles, RX and out of pocket expenses incurred in 2023, will be credited appropriately to PEIP for the 2023 plan year.) </a:t>
            </a:r>
          </a:p>
          <a:p>
            <a:pPr marL="285750" indent="-285750">
              <a:buFont typeface="Wingdings" panose="05000000000000000000" pitchFamily="2" charset="2"/>
              <a:buChar char="§"/>
            </a:pPr>
            <a:endParaRPr lang="en-US" sz="800" dirty="0"/>
          </a:p>
          <a:p>
            <a:pPr marL="285750" indent="-285750">
              <a:buFont typeface="Wingdings" panose="05000000000000000000" pitchFamily="2" charset="2"/>
              <a:buChar char="§"/>
            </a:pPr>
            <a:r>
              <a:rPr lang="en-US" dirty="0"/>
              <a:t>Any prior referrals you received from your doctor will need to be refreshed/resubmitted at your PCC for PEIP. </a:t>
            </a:r>
          </a:p>
          <a:p>
            <a:endParaRPr lang="en-US" sz="800" dirty="0"/>
          </a:p>
          <a:p>
            <a:pPr marL="285750" indent="-285750">
              <a:buFont typeface="Wingdings" panose="05000000000000000000" pitchFamily="2" charset="2"/>
              <a:buChar char="§"/>
            </a:pPr>
            <a:r>
              <a:rPr lang="en-US" dirty="0"/>
              <a:t>Any Prescriptions (Rx) that can be filled in late December will help make the transition to a new plan go more smoothly.</a:t>
            </a:r>
          </a:p>
          <a:p>
            <a:endParaRPr lang="en-US" sz="800" dirty="0"/>
          </a:p>
          <a:p>
            <a:pPr marL="285750" indent="-285750">
              <a:buFont typeface="Wingdings" panose="05000000000000000000" pitchFamily="2" charset="2"/>
              <a:buChar char="§"/>
            </a:pPr>
            <a:r>
              <a:rPr lang="en-US" dirty="0"/>
              <a:t>To avoid delays in your enrollment, please type or print clearly on your form.</a:t>
            </a:r>
          </a:p>
          <a:p>
            <a:endParaRPr lang="en-US" dirty="0"/>
          </a:p>
        </p:txBody>
      </p:sp>
      <p:pic>
        <p:nvPicPr>
          <p:cNvPr id="4" name="Picture 3"/>
          <p:cNvPicPr>
            <a:picLocks noChangeAspect="1"/>
          </p:cNvPicPr>
          <p:nvPr/>
        </p:nvPicPr>
        <p:blipFill rotWithShape="1">
          <a:blip r:embed="rId4"/>
          <a:srcRect t="-323"/>
          <a:stretch/>
        </p:blipFill>
        <p:spPr>
          <a:xfrm>
            <a:off x="2130558" y="2859515"/>
            <a:ext cx="9477267" cy="3791712"/>
          </a:xfrm>
          <a:prstGeom prst="rect">
            <a:avLst/>
          </a:prstGeom>
        </p:spPr>
      </p:pic>
      <p:sp>
        <p:nvSpPr>
          <p:cNvPr id="2" name="TextBox 1"/>
          <p:cNvSpPr txBox="1"/>
          <p:nvPr/>
        </p:nvSpPr>
        <p:spPr>
          <a:xfrm>
            <a:off x="239656" y="3244543"/>
            <a:ext cx="1890902" cy="2031325"/>
          </a:xfrm>
          <a:prstGeom prst="rect">
            <a:avLst/>
          </a:prstGeom>
          <a:noFill/>
        </p:spPr>
        <p:txBody>
          <a:bodyPr wrap="none" rtlCol="0">
            <a:spAutoFit/>
          </a:bodyPr>
          <a:lstStyle/>
          <a:p>
            <a:pPr marL="285750" indent="-285750">
              <a:buFont typeface="Wingdings" panose="05000000000000000000" pitchFamily="2" charset="2"/>
              <a:buChar char="§"/>
            </a:pPr>
            <a:r>
              <a:rPr lang="en-US" i="1" dirty="0"/>
              <a:t>Be sure to note</a:t>
            </a:r>
          </a:p>
          <a:p>
            <a:r>
              <a:rPr lang="en-US" i="1" dirty="0"/>
              <a:t>the </a:t>
            </a:r>
            <a:r>
              <a:rPr lang="en-US" b="1" i="1" dirty="0">
                <a:solidFill>
                  <a:srgbClr val="0070C0"/>
                </a:solidFill>
              </a:rPr>
              <a:t>cost level</a:t>
            </a:r>
            <a:r>
              <a:rPr lang="en-US" i="1" dirty="0">
                <a:solidFill>
                  <a:srgbClr val="0070C0"/>
                </a:solidFill>
              </a:rPr>
              <a:t> </a:t>
            </a:r>
            <a:r>
              <a:rPr lang="en-US" i="1" dirty="0"/>
              <a:t>and</a:t>
            </a:r>
          </a:p>
          <a:p>
            <a:r>
              <a:rPr lang="en-US" i="1" dirty="0"/>
              <a:t>correct </a:t>
            </a:r>
            <a:r>
              <a:rPr lang="en-US" b="1" i="1" dirty="0">
                <a:solidFill>
                  <a:schemeClr val="accent6">
                    <a:lumMod val="50000"/>
                  </a:schemeClr>
                </a:solidFill>
              </a:rPr>
              <a:t>PCC # </a:t>
            </a:r>
          </a:p>
          <a:p>
            <a:r>
              <a:rPr lang="en-US" i="1" dirty="0"/>
              <a:t>that matches your</a:t>
            </a:r>
          </a:p>
          <a:p>
            <a:r>
              <a:rPr lang="en-US" i="1" dirty="0"/>
              <a:t>Network Carrier</a:t>
            </a:r>
          </a:p>
          <a:p>
            <a:r>
              <a:rPr lang="en-US" b="1" i="1" dirty="0">
                <a:solidFill>
                  <a:srgbClr val="800000"/>
                </a:solidFill>
              </a:rPr>
              <a:t>(HP, BC, P1)</a:t>
            </a:r>
          </a:p>
          <a:p>
            <a:r>
              <a:rPr lang="en-US" i="1" dirty="0"/>
              <a:t>when enrolling. </a:t>
            </a:r>
          </a:p>
        </p:txBody>
      </p:sp>
      <p:sp>
        <p:nvSpPr>
          <p:cNvPr id="7" name="Down Arrow 6"/>
          <p:cNvSpPr/>
          <p:nvPr/>
        </p:nvSpPr>
        <p:spPr>
          <a:xfrm>
            <a:off x="2318102" y="3238693"/>
            <a:ext cx="432526" cy="547169"/>
          </a:xfrm>
          <a:prstGeom prst="down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0956357" y="2299664"/>
            <a:ext cx="432526" cy="547169"/>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4209004" y="3058738"/>
            <a:ext cx="432526" cy="547169"/>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75413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128" y="541821"/>
            <a:ext cx="10070592" cy="5663089"/>
          </a:xfrm>
          <a:prstGeom prst="rect">
            <a:avLst/>
          </a:prstGeom>
          <a:noFill/>
        </p:spPr>
        <p:txBody>
          <a:bodyPr wrap="square" rtlCol="0">
            <a:spAutoFit/>
          </a:bodyPr>
          <a:lstStyle/>
          <a:p>
            <a:r>
              <a:rPr lang="en-US" sz="2400" b="1" dirty="0">
                <a:solidFill>
                  <a:srgbClr val="800000"/>
                </a:solidFill>
              </a:rPr>
              <a:t>Public Employees Insurance Program (PEIP) &amp; Innovo</a:t>
            </a:r>
          </a:p>
          <a:p>
            <a:endParaRPr lang="en-US" b="1" dirty="0">
              <a:solidFill>
                <a:srgbClr val="800000"/>
              </a:solidFill>
            </a:endParaRPr>
          </a:p>
          <a:p>
            <a:r>
              <a:rPr lang="en-US" sz="2000" dirty="0"/>
              <a:t>The Public Employee Insurance Program (PEIP) is a state of Minnesota health plan available to cities, counties and school districts. PEIP is able to leverage off the state employee plan and use the negotiating clout of their size to offer very </a:t>
            </a:r>
            <a:r>
              <a:rPr lang="en-US" sz="2000" b="1" dirty="0"/>
              <a:t>low administrative costs </a:t>
            </a:r>
            <a:r>
              <a:rPr lang="en-US" sz="2000" dirty="0"/>
              <a:t>and </a:t>
            </a:r>
            <a:r>
              <a:rPr lang="en-US" sz="2000" b="1" dirty="0"/>
              <a:t>multiple network </a:t>
            </a:r>
            <a:r>
              <a:rPr lang="en-US" sz="2000" dirty="0"/>
              <a:t>carriers to our member groups. </a:t>
            </a:r>
          </a:p>
          <a:p>
            <a:endParaRPr lang="en-US" dirty="0"/>
          </a:p>
          <a:p>
            <a:r>
              <a:rPr lang="en-US" sz="2000" dirty="0"/>
              <a:t>Deloitte, the world’s largest professional services organization, handles the financials, underwriting, and consulting. </a:t>
            </a:r>
          </a:p>
          <a:p>
            <a:endParaRPr lang="en-US" dirty="0"/>
          </a:p>
          <a:p>
            <a:r>
              <a:rPr lang="en-US" sz="2000" dirty="0"/>
              <a:t>Innovo Benefits is the third party administrator for the PEIP program. Our core staff has worked with the PEIP program since it was created. </a:t>
            </a:r>
          </a:p>
          <a:p>
            <a:endParaRPr lang="en-US" dirty="0"/>
          </a:p>
          <a:p>
            <a:r>
              <a:rPr lang="en-US" sz="2000" dirty="0"/>
              <a:t>Our strength is vast</a:t>
            </a:r>
            <a:r>
              <a:rPr lang="en-US" sz="2000" b="1" dirty="0"/>
              <a:t> experience </a:t>
            </a:r>
            <a:r>
              <a:rPr lang="en-US" sz="2000" dirty="0"/>
              <a:t>and </a:t>
            </a:r>
            <a:r>
              <a:rPr lang="en-US" sz="2000" b="1" dirty="0"/>
              <a:t>dedication</a:t>
            </a:r>
            <a:r>
              <a:rPr lang="en-US" sz="2000" dirty="0"/>
              <a:t> to servicing the PEIP program. Our 30 years of experience has proven to be vital in dealing with the myriad of issues that arise in servicing our employers and members.</a:t>
            </a:r>
          </a:p>
          <a:p>
            <a:endParaRPr lang="en-US" dirty="0"/>
          </a:p>
          <a:p>
            <a:r>
              <a:rPr lang="en-US" sz="2000" dirty="0"/>
              <a:t>The PEIP pool has grown to approximately 385 employer groups covering 45,000 members.</a:t>
            </a:r>
          </a:p>
        </p:txBody>
      </p:sp>
      <p:pic>
        <p:nvPicPr>
          <p:cNvPr id="4" name="Recorded Sound">
            <a:hlinkClick r:id="" action="ppaction://media"/>
            <a:extLst>
              <a:ext uri="{FF2B5EF4-FFF2-40B4-BE49-F238E27FC236}">
                <a16:creationId xmlns:a16="http://schemas.microsoft.com/office/drawing/2014/main" id="{8644F2E8-191F-2E68-59CD-1580863F47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093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439739"/>
            <a:ext cx="9509759" cy="5278368"/>
          </a:xfrm>
          <a:prstGeom prst="rect">
            <a:avLst/>
          </a:prstGeom>
          <a:noFill/>
        </p:spPr>
        <p:txBody>
          <a:bodyPr wrap="square" rtlCol="0">
            <a:spAutoFit/>
          </a:bodyPr>
          <a:lstStyle/>
          <a:p>
            <a:r>
              <a:rPr lang="en-US" sz="2400" b="1" dirty="0">
                <a:solidFill>
                  <a:srgbClr val="800000"/>
                </a:solidFill>
              </a:rPr>
              <a:t>Overview of PEIP Coverage</a:t>
            </a:r>
          </a:p>
          <a:p>
            <a:endParaRPr lang="en-US" sz="2400" dirty="0"/>
          </a:p>
          <a:p>
            <a:pPr marL="285750" indent="-285750">
              <a:lnSpc>
                <a:spcPct val="150000"/>
              </a:lnSpc>
              <a:buFont typeface="Wingdings" panose="05000000000000000000" pitchFamily="2" charset="2"/>
              <a:buChar char="§"/>
            </a:pPr>
            <a:r>
              <a:rPr lang="en-US" sz="2000" dirty="0"/>
              <a:t>Members have the choice of </a:t>
            </a:r>
            <a:r>
              <a:rPr lang="en-US" sz="2000" b="1" dirty="0"/>
              <a:t>three plan design options  </a:t>
            </a:r>
            <a:r>
              <a:rPr lang="en-US" sz="2000" dirty="0"/>
              <a:t>and </a:t>
            </a:r>
            <a:r>
              <a:rPr lang="en-US" sz="2000" b="1" dirty="0"/>
              <a:t>three network carriers.</a:t>
            </a:r>
          </a:p>
          <a:p>
            <a:pPr>
              <a:lnSpc>
                <a:spcPct val="150000"/>
              </a:lnSpc>
            </a:pPr>
            <a:endParaRPr lang="en-US" sz="400" b="1" dirty="0"/>
          </a:p>
          <a:p>
            <a:pPr marL="285750" indent="-285750">
              <a:lnSpc>
                <a:spcPct val="150000"/>
              </a:lnSpc>
              <a:buFont typeface="Wingdings" panose="05000000000000000000" pitchFamily="2" charset="2"/>
              <a:buChar char="§"/>
            </a:pPr>
            <a:r>
              <a:rPr lang="en-US" sz="2000" dirty="0"/>
              <a:t>Primary Care Clinic model where clinics are broken down into 4 tiers or </a:t>
            </a:r>
            <a:r>
              <a:rPr lang="en-US" sz="2000" b="1" dirty="0"/>
              <a:t>cost levels (CL). </a:t>
            </a:r>
          </a:p>
          <a:p>
            <a:pPr>
              <a:lnSpc>
                <a:spcPct val="150000"/>
              </a:lnSpc>
            </a:pPr>
            <a:endParaRPr lang="en-US" sz="700" b="1" dirty="0"/>
          </a:p>
          <a:p>
            <a:pPr marL="285750" indent="-285750">
              <a:buFont typeface="Wingdings" panose="05000000000000000000" pitchFamily="2" charset="2"/>
              <a:buChar char="§"/>
            </a:pPr>
            <a:r>
              <a:rPr lang="en-US" sz="2000" dirty="0"/>
              <a:t>Each family member can choose their own </a:t>
            </a:r>
            <a:r>
              <a:rPr lang="en-US" sz="2000" b="1" dirty="0"/>
              <a:t>primary care clinic (PCC) </a:t>
            </a:r>
            <a:r>
              <a:rPr lang="en-US" sz="2000" dirty="0"/>
              <a:t>and your benefit level is based on the cost level of your PCC choice. More efficient, lower cost clinics provide the highest benefit levels. </a:t>
            </a:r>
          </a:p>
          <a:p>
            <a:pPr>
              <a:lnSpc>
                <a:spcPct val="150000"/>
              </a:lnSpc>
            </a:pPr>
            <a:endParaRPr lang="en-US" sz="700" dirty="0"/>
          </a:p>
          <a:p>
            <a:pPr marL="285750" indent="-285750">
              <a:buFont typeface="Wingdings" panose="05000000000000000000" pitchFamily="2" charset="2"/>
              <a:buChar char="§"/>
            </a:pPr>
            <a:r>
              <a:rPr lang="en-US" sz="2000" dirty="0"/>
              <a:t>Generally, all routine and non-emergency care flows through your primary care, </a:t>
            </a:r>
            <a:r>
              <a:rPr lang="en-US" sz="2000" b="1" dirty="0"/>
              <a:t>referrals </a:t>
            </a:r>
            <a:r>
              <a:rPr lang="en-US" sz="2000" dirty="0"/>
              <a:t>are typically required for care outside your PCC. </a:t>
            </a:r>
          </a:p>
          <a:p>
            <a:pPr>
              <a:lnSpc>
                <a:spcPct val="150000"/>
              </a:lnSpc>
            </a:pPr>
            <a:endParaRPr lang="en-US" sz="600" dirty="0"/>
          </a:p>
          <a:p>
            <a:pPr marL="285750" indent="-285750">
              <a:buFont typeface="Wingdings" panose="05000000000000000000" pitchFamily="2" charset="2"/>
              <a:buChar char="§"/>
            </a:pPr>
            <a:r>
              <a:rPr lang="en-US" sz="2000" b="1" dirty="0"/>
              <a:t>Prescription drugs </a:t>
            </a:r>
            <a:r>
              <a:rPr lang="en-US" sz="2000" dirty="0"/>
              <a:t>are through the CVS Caremark network for all three network carriers.</a:t>
            </a:r>
          </a:p>
          <a:p>
            <a:pPr>
              <a:lnSpc>
                <a:spcPct val="150000"/>
              </a:lnSpc>
            </a:pPr>
            <a:endParaRPr lang="en-US" sz="600" dirty="0"/>
          </a:p>
          <a:p>
            <a:pPr marL="285750" indent="-285750">
              <a:buFont typeface="Wingdings" panose="05000000000000000000" pitchFamily="2" charset="2"/>
              <a:buChar char="§"/>
            </a:pPr>
            <a:r>
              <a:rPr lang="en-US" sz="2000" dirty="0"/>
              <a:t>CVS Caremark has a huge network of pharmacies throughout the state/country</a:t>
            </a:r>
            <a:r>
              <a:rPr lang="en-US" sz="1900" dirty="0"/>
              <a:t>. </a:t>
            </a:r>
            <a:endParaRPr lang="en-US" sz="300" dirty="0"/>
          </a:p>
          <a:p>
            <a:endParaRPr lang="en-US" sz="400" dirty="0"/>
          </a:p>
          <a:p>
            <a:pPr marL="742950" lvl="1" indent="-285750">
              <a:buFont typeface="Wingdings" panose="05000000000000000000" pitchFamily="2" charset="2"/>
              <a:buChar char="§"/>
            </a:pPr>
            <a:r>
              <a:rPr lang="en-US" sz="2000" dirty="0"/>
              <a:t>You do </a:t>
            </a:r>
            <a:r>
              <a:rPr lang="en-US" sz="2000" u="sng" dirty="0"/>
              <a:t>not</a:t>
            </a:r>
            <a:r>
              <a:rPr lang="en-US" sz="2000" b="1" dirty="0"/>
              <a:t> </a:t>
            </a:r>
            <a:r>
              <a:rPr lang="en-US" sz="2000" dirty="0"/>
              <a:t>have to use a CVS Retail pharmacy.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2989976"/>
            <a:ext cx="609600" cy="609600"/>
          </a:xfrm>
          <a:prstGeom prst="rect">
            <a:avLst/>
          </a:prstGeom>
        </p:spPr>
      </p:pic>
    </p:spTree>
    <p:extLst>
      <p:ext uri="{BB962C8B-B14F-4D97-AF65-F5344CB8AC3E}">
        <p14:creationId xmlns:p14="http://schemas.microsoft.com/office/powerpoint/2010/main" val="824927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66F7BF-CFCF-8B71-DD2F-6070BED952EB}"/>
              </a:ext>
            </a:extLst>
          </p:cNvPr>
          <p:cNvPicPr>
            <a:picLocks noChangeAspect="1"/>
          </p:cNvPicPr>
          <p:nvPr/>
        </p:nvPicPr>
        <p:blipFill>
          <a:blip r:embed="rId4"/>
          <a:stretch>
            <a:fillRect/>
          </a:stretch>
        </p:blipFill>
        <p:spPr>
          <a:xfrm>
            <a:off x="1164126" y="0"/>
            <a:ext cx="5766255" cy="6858000"/>
          </a:xfrm>
          <a:prstGeom prst="rect">
            <a:avLst/>
          </a:prstGeom>
        </p:spPr>
      </p:pic>
      <p:sp>
        <p:nvSpPr>
          <p:cNvPr id="8" name="TextBox 7"/>
          <p:cNvSpPr txBox="1"/>
          <p:nvPr/>
        </p:nvSpPr>
        <p:spPr>
          <a:xfrm>
            <a:off x="7530953" y="272978"/>
            <a:ext cx="4216763" cy="6524863"/>
          </a:xfrm>
          <a:prstGeom prst="rect">
            <a:avLst/>
          </a:prstGeom>
          <a:noFill/>
        </p:spPr>
        <p:txBody>
          <a:bodyPr wrap="square" rtlCol="0">
            <a:spAutoFit/>
          </a:bodyPr>
          <a:lstStyle/>
          <a:p>
            <a:r>
              <a:rPr lang="en-US" b="1" i="1" dirty="0"/>
              <a:t>Step by Step Instructions </a:t>
            </a:r>
            <a:r>
              <a:rPr lang="en-US" i="1" dirty="0"/>
              <a:t>will guide</a:t>
            </a:r>
          </a:p>
          <a:p>
            <a:r>
              <a:rPr lang="en-US" i="1" dirty="0"/>
              <a:t>You through the enrollment steps and provide information you need to make election choices.</a:t>
            </a:r>
          </a:p>
          <a:p>
            <a:endParaRPr lang="en-US" sz="1400" dirty="0"/>
          </a:p>
          <a:p>
            <a:r>
              <a:rPr lang="en-US" sz="2000" b="1" dirty="0">
                <a:solidFill>
                  <a:srgbClr val="800000"/>
                </a:solidFill>
              </a:rPr>
              <a:t>Step 1 – Choose Your Plan Level</a:t>
            </a:r>
          </a:p>
          <a:p>
            <a:endParaRPr lang="en-US" sz="1400" dirty="0"/>
          </a:p>
          <a:p>
            <a:r>
              <a:rPr lang="en-US" b="1" dirty="0"/>
              <a:t>Advantage High </a:t>
            </a:r>
            <a:r>
              <a:rPr lang="en-US" dirty="0"/>
              <a:t>is the highest level of benefits and the highest payroll deduction.</a:t>
            </a:r>
          </a:p>
          <a:p>
            <a:endParaRPr lang="en-US" sz="1400" dirty="0"/>
          </a:p>
          <a:p>
            <a:r>
              <a:rPr lang="en-US" b="1" dirty="0"/>
              <a:t>Value</a:t>
            </a:r>
            <a:r>
              <a:rPr lang="en-US" dirty="0"/>
              <a:t> is a mid-rage option with a little higher deductible and out of pocket expenses but lower payroll deduction.</a:t>
            </a:r>
          </a:p>
          <a:p>
            <a:endParaRPr lang="en-US" sz="1400" dirty="0"/>
          </a:p>
          <a:p>
            <a:r>
              <a:rPr lang="en-US" b="1" dirty="0"/>
              <a:t>HSA </a:t>
            </a:r>
            <a:r>
              <a:rPr lang="en-US" dirty="0"/>
              <a:t>option has highest deductible and out of pocket expenses and the lowest payroll deduction.</a:t>
            </a:r>
          </a:p>
          <a:p>
            <a:endParaRPr lang="en-US" sz="1400" dirty="0"/>
          </a:p>
          <a:p>
            <a:r>
              <a:rPr lang="en-US" dirty="0"/>
              <a:t>One plan is selected for employee + 1 and family coverage.</a:t>
            </a:r>
          </a:p>
          <a:p>
            <a:endParaRPr lang="en-US" sz="1400" dirty="0"/>
          </a:p>
          <a:p>
            <a:r>
              <a:rPr lang="en-US" dirty="0"/>
              <a:t>You can change your plan level each year during open enrollment.</a:t>
            </a:r>
          </a:p>
          <a:p>
            <a:endParaRPr lang="en-US" dirty="0"/>
          </a:p>
        </p:txBody>
      </p:sp>
      <p:sp>
        <p:nvSpPr>
          <p:cNvPr id="9" name="Right Arrow 8"/>
          <p:cNvSpPr/>
          <p:nvPr/>
        </p:nvSpPr>
        <p:spPr>
          <a:xfrm>
            <a:off x="520330" y="933104"/>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700" y="3230609"/>
            <a:ext cx="609600" cy="609600"/>
          </a:xfrm>
          <a:prstGeom prst="rect">
            <a:avLst/>
          </a:prstGeom>
        </p:spPr>
      </p:pic>
    </p:spTree>
    <p:extLst>
      <p:ext uri="{BB962C8B-B14F-4D97-AF65-F5344CB8AC3E}">
        <p14:creationId xmlns:p14="http://schemas.microsoft.com/office/powerpoint/2010/main" val="203310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F1DBC-018A-9F29-35A5-23CD45222CD0}"/>
              </a:ext>
            </a:extLst>
          </p:cNvPr>
          <p:cNvPicPr>
            <a:picLocks noChangeAspect="1"/>
          </p:cNvPicPr>
          <p:nvPr/>
        </p:nvPicPr>
        <p:blipFill>
          <a:blip r:embed="rId4"/>
          <a:stretch>
            <a:fillRect/>
          </a:stretch>
        </p:blipFill>
        <p:spPr>
          <a:xfrm>
            <a:off x="1142396" y="0"/>
            <a:ext cx="5766255" cy="6858000"/>
          </a:xfrm>
          <a:prstGeom prst="rect">
            <a:avLst/>
          </a:prstGeom>
        </p:spPr>
      </p:pic>
      <p:sp>
        <p:nvSpPr>
          <p:cNvPr id="8" name="TextBox 7"/>
          <p:cNvSpPr txBox="1"/>
          <p:nvPr/>
        </p:nvSpPr>
        <p:spPr>
          <a:xfrm>
            <a:off x="7546451" y="351932"/>
            <a:ext cx="4046281" cy="6093976"/>
          </a:xfrm>
          <a:prstGeom prst="rect">
            <a:avLst/>
          </a:prstGeom>
          <a:noFill/>
        </p:spPr>
        <p:txBody>
          <a:bodyPr wrap="square" rtlCol="0">
            <a:spAutoFit/>
          </a:bodyPr>
          <a:lstStyle/>
          <a:p>
            <a:endParaRPr lang="en-US" dirty="0"/>
          </a:p>
          <a:p>
            <a:r>
              <a:rPr lang="en-US" sz="2000" b="1" dirty="0">
                <a:solidFill>
                  <a:srgbClr val="800000"/>
                </a:solidFill>
              </a:rPr>
              <a:t>Step 2 – Choose Your Health Plan/</a:t>
            </a:r>
          </a:p>
          <a:p>
            <a:r>
              <a:rPr lang="en-US" sz="2000" b="1" dirty="0">
                <a:solidFill>
                  <a:srgbClr val="800000"/>
                </a:solidFill>
              </a:rPr>
              <a:t>                 Network</a:t>
            </a:r>
          </a:p>
          <a:p>
            <a:endParaRPr lang="en-US" sz="800" dirty="0"/>
          </a:p>
          <a:p>
            <a:pPr algn="ctr"/>
            <a:r>
              <a:rPr lang="en-US" b="1" dirty="0"/>
              <a:t>HealthPartners</a:t>
            </a:r>
          </a:p>
          <a:p>
            <a:pPr algn="ctr"/>
            <a:r>
              <a:rPr lang="en-US" b="1" dirty="0"/>
              <a:t>Blue Cross Blue Shield</a:t>
            </a:r>
          </a:p>
          <a:p>
            <a:pPr algn="ctr"/>
            <a:r>
              <a:rPr lang="en-US" b="1" dirty="0"/>
              <a:t>PreferredOne</a:t>
            </a:r>
          </a:p>
          <a:p>
            <a:endParaRPr lang="en-US" b="1" dirty="0"/>
          </a:p>
          <a:p>
            <a:r>
              <a:rPr lang="en-US" dirty="0"/>
              <a:t>Network selection does not affect the cost of the plan or your premium rate. </a:t>
            </a:r>
          </a:p>
          <a:p>
            <a:endParaRPr lang="en-US" dirty="0"/>
          </a:p>
          <a:p>
            <a:r>
              <a:rPr lang="en-US" dirty="0"/>
              <a:t>All three Networks have the same plan design levels. Exception: HealthPartners includes certain treatments for infertility.</a:t>
            </a:r>
          </a:p>
          <a:p>
            <a:endParaRPr lang="en-US" dirty="0"/>
          </a:p>
          <a:p>
            <a:r>
              <a:rPr lang="en-US" dirty="0"/>
              <a:t>One network is selected for employee + 1 and family coverage.</a:t>
            </a:r>
          </a:p>
          <a:p>
            <a:endParaRPr lang="en-US" dirty="0"/>
          </a:p>
          <a:p>
            <a:r>
              <a:rPr lang="en-US" dirty="0"/>
              <a:t>You can change your network each year during open enrollment.</a:t>
            </a:r>
          </a:p>
          <a:p>
            <a:endParaRPr lang="en-US" dirty="0"/>
          </a:p>
          <a:p>
            <a:endParaRPr lang="en-US" dirty="0"/>
          </a:p>
        </p:txBody>
      </p:sp>
      <p:sp>
        <p:nvSpPr>
          <p:cNvPr id="5" name="Right Arrow 4"/>
          <p:cNvSpPr/>
          <p:nvPr/>
        </p:nvSpPr>
        <p:spPr>
          <a:xfrm>
            <a:off x="498600" y="2246969"/>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59228521"/>
      </p:ext>
    </p:extLst>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FE37F-6260-1D3E-A5E4-3DDA6B77D659}"/>
              </a:ext>
            </a:extLst>
          </p:cNvPr>
          <p:cNvPicPr>
            <a:picLocks noChangeAspect="1"/>
          </p:cNvPicPr>
          <p:nvPr/>
        </p:nvPicPr>
        <p:blipFill>
          <a:blip r:embed="rId4"/>
          <a:stretch>
            <a:fillRect/>
          </a:stretch>
        </p:blipFill>
        <p:spPr>
          <a:xfrm>
            <a:off x="1107445" y="0"/>
            <a:ext cx="5766255" cy="6858000"/>
          </a:xfrm>
          <a:prstGeom prst="rect">
            <a:avLst/>
          </a:prstGeom>
        </p:spPr>
      </p:pic>
      <p:sp>
        <p:nvSpPr>
          <p:cNvPr id="8" name="TextBox 7"/>
          <p:cNvSpPr txBox="1"/>
          <p:nvPr/>
        </p:nvSpPr>
        <p:spPr>
          <a:xfrm>
            <a:off x="7484458" y="0"/>
            <a:ext cx="4278756" cy="6955750"/>
          </a:xfrm>
          <a:prstGeom prst="rect">
            <a:avLst/>
          </a:prstGeom>
          <a:noFill/>
        </p:spPr>
        <p:txBody>
          <a:bodyPr wrap="square" rtlCol="0">
            <a:spAutoFit/>
          </a:bodyPr>
          <a:lstStyle/>
          <a:p>
            <a:endParaRPr lang="en-US" dirty="0"/>
          </a:p>
          <a:p>
            <a:pPr algn="ctr"/>
            <a:r>
              <a:rPr lang="en-US" sz="2000" b="1" dirty="0">
                <a:solidFill>
                  <a:srgbClr val="800000"/>
                </a:solidFill>
              </a:rPr>
              <a:t>Step 3 – Choose Your Primary </a:t>
            </a:r>
          </a:p>
          <a:p>
            <a:pPr algn="ctr"/>
            <a:r>
              <a:rPr lang="en-US" sz="2000" b="1" dirty="0">
                <a:solidFill>
                  <a:srgbClr val="800000"/>
                </a:solidFill>
              </a:rPr>
              <a:t>Care Clinic</a:t>
            </a:r>
          </a:p>
          <a:p>
            <a:pPr algn="ctr"/>
            <a:endParaRPr lang="en-US" sz="800" dirty="0"/>
          </a:p>
          <a:p>
            <a:r>
              <a:rPr lang="en-US" dirty="0"/>
              <a:t>Primary Care Clinics (PCC) are placed in four cost levels, based on the care system and overall cost/quality of their delivery of care.</a:t>
            </a:r>
          </a:p>
          <a:p>
            <a:endParaRPr lang="en-US" sz="1400" dirty="0"/>
          </a:p>
          <a:p>
            <a:r>
              <a:rPr lang="en-US" dirty="0"/>
              <a:t>Your final benefit level is based on the on the cost level of the primary clinic you choose related to your Health Plan and Network choice.</a:t>
            </a:r>
          </a:p>
          <a:p>
            <a:endParaRPr lang="en-US" sz="1400" dirty="0"/>
          </a:p>
          <a:p>
            <a:pPr algn="ctr"/>
            <a:r>
              <a:rPr lang="en-US" b="1" dirty="0"/>
              <a:t>You will choose a primary care clinic (PCC) for each family member.</a:t>
            </a:r>
          </a:p>
          <a:p>
            <a:endParaRPr lang="en-US" sz="1400" b="1" dirty="0"/>
          </a:p>
          <a:p>
            <a:r>
              <a:rPr lang="en-US" dirty="0"/>
              <a:t>PCC does not need to be the same for each family member, nor the same Cost Level.</a:t>
            </a:r>
          </a:p>
          <a:p>
            <a:endParaRPr lang="en-US" sz="1400" b="1" dirty="0"/>
          </a:p>
          <a:p>
            <a:r>
              <a:rPr lang="en-US" dirty="0"/>
              <a:t>PCC can be changed monthly by calling your network carrier customer service number on the back of your ID card. </a:t>
            </a:r>
          </a:p>
          <a:p>
            <a:endParaRPr lang="en-US" dirty="0"/>
          </a:p>
          <a:p>
            <a:r>
              <a:rPr lang="en-US" dirty="0"/>
              <a:t>2023 clinic directory available at </a:t>
            </a:r>
            <a:r>
              <a:rPr lang="en-US" dirty="0">
                <a:hlinkClick r:id="rId5"/>
              </a:rPr>
              <a:t>www.innovomn.com</a:t>
            </a:r>
            <a:r>
              <a:rPr lang="en-US" dirty="0"/>
              <a:t>. </a:t>
            </a:r>
          </a:p>
          <a:p>
            <a:endParaRPr lang="en-US" b="1" dirty="0"/>
          </a:p>
        </p:txBody>
      </p:sp>
      <p:sp>
        <p:nvSpPr>
          <p:cNvPr id="5" name="Right Arrow 4"/>
          <p:cNvSpPr/>
          <p:nvPr/>
        </p:nvSpPr>
        <p:spPr>
          <a:xfrm>
            <a:off x="463649" y="3444104"/>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8655956"/>
      </p:ext>
    </p:extLst>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9A263-5CBF-0093-71B5-D9191D933D66}"/>
              </a:ext>
            </a:extLst>
          </p:cNvPr>
          <p:cNvPicPr>
            <a:picLocks noChangeAspect="1"/>
          </p:cNvPicPr>
          <p:nvPr/>
        </p:nvPicPr>
        <p:blipFill>
          <a:blip r:embed="rId4"/>
          <a:stretch>
            <a:fillRect/>
          </a:stretch>
        </p:blipFill>
        <p:spPr>
          <a:xfrm>
            <a:off x="1150822" y="0"/>
            <a:ext cx="5766255" cy="6858000"/>
          </a:xfrm>
          <a:prstGeom prst="rect">
            <a:avLst/>
          </a:prstGeom>
        </p:spPr>
      </p:pic>
      <p:sp>
        <p:nvSpPr>
          <p:cNvPr id="8" name="TextBox 7"/>
          <p:cNvSpPr txBox="1"/>
          <p:nvPr/>
        </p:nvSpPr>
        <p:spPr>
          <a:xfrm>
            <a:off x="7192040" y="135912"/>
            <a:ext cx="4649491" cy="6786473"/>
          </a:xfrm>
          <a:prstGeom prst="rect">
            <a:avLst/>
          </a:prstGeom>
          <a:noFill/>
        </p:spPr>
        <p:txBody>
          <a:bodyPr wrap="square" rtlCol="0">
            <a:spAutoFit/>
          </a:bodyPr>
          <a:lstStyle/>
          <a:p>
            <a:pPr algn="ctr"/>
            <a:r>
              <a:rPr lang="en-US" sz="2000" b="1" dirty="0">
                <a:solidFill>
                  <a:srgbClr val="800000"/>
                </a:solidFill>
              </a:rPr>
              <a:t>Specialists</a:t>
            </a:r>
          </a:p>
          <a:p>
            <a:pPr algn="ctr"/>
            <a:endParaRPr lang="en-US" sz="600" b="1" dirty="0">
              <a:solidFill>
                <a:srgbClr val="800000"/>
              </a:solidFill>
            </a:endParaRPr>
          </a:p>
          <a:p>
            <a:r>
              <a:rPr lang="en-US" sz="1600" dirty="0"/>
              <a:t>Referrals to specialists are covered at the same cost level as your PCC.</a:t>
            </a:r>
          </a:p>
          <a:p>
            <a:endParaRPr lang="en-US" sz="900" dirty="0"/>
          </a:p>
          <a:p>
            <a:r>
              <a:rPr lang="en-US" sz="1600" dirty="0"/>
              <a:t>Members can Self-Refer* to specialists for </a:t>
            </a:r>
            <a:r>
              <a:rPr lang="en-US" sz="1600" b="1" dirty="0" err="1"/>
              <a:t>OBGyn</a:t>
            </a:r>
            <a:r>
              <a:rPr lang="en-US" sz="1600" b="1" dirty="0"/>
              <a:t>, Mental Health, Chemical Dependency, Chiropractic Care and Routine Vision</a:t>
            </a:r>
            <a:r>
              <a:rPr lang="en-US" sz="1600" dirty="0"/>
              <a:t>. </a:t>
            </a:r>
          </a:p>
          <a:p>
            <a:endParaRPr lang="en-US" sz="800" dirty="0"/>
          </a:p>
          <a:p>
            <a:r>
              <a:rPr lang="en-US" sz="1600" dirty="0"/>
              <a:t>*</a:t>
            </a:r>
            <a:r>
              <a:rPr lang="en-US" sz="1600" i="1" dirty="0"/>
              <a:t>Practitioners must participate in your network carrier’s self-referral network. </a:t>
            </a:r>
          </a:p>
          <a:p>
            <a:endParaRPr lang="en-US" sz="900" i="1" dirty="0"/>
          </a:p>
          <a:p>
            <a:r>
              <a:rPr lang="en-US" sz="1600" dirty="0"/>
              <a:t>No referrals are needed for Urgent Care or Emergency Services.</a:t>
            </a:r>
          </a:p>
          <a:p>
            <a:endParaRPr lang="en-US" sz="900" dirty="0"/>
          </a:p>
          <a:p>
            <a:pPr algn="ctr"/>
            <a:r>
              <a:rPr lang="en-US" sz="2000" b="1" dirty="0">
                <a:solidFill>
                  <a:srgbClr val="800000"/>
                </a:solidFill>
              </a:rPr>
              <a:t>CVS Caremark (PBM)</a:t>
            </a:r>
            <a:endParaRPr lang="en-US" sz="1200" b="1" dirty="0">
              <a:solidFill>
                <a:srgbClr val="800000"/>
              </a:solidFill>
            </a:endParaRPr>
          </a:p>
          <a:p>
            <a:pPr algn="ctr"/>
            <a:r>
              <a:rPr lang="en-US" sz="800" dirty="0"/>
              <a:t> </a:t>
            </a:r>
          </a:p>
          <a:p>
            <a:r>
              <a:rPr lang="en-US" sz="1600" dirty="0"/>
              <a:t>CVS Caremark is the pharmacy benefit manager for PEIP and provides services for all three networks. </a:t>
            </a:r>
          </a:p>
          <a:p>
            <a:endParaRPr lang="en-US" sz="900" dirty="0"/>
          </a:p>
          <a:p>
            <a:pPr marL="285750" indent="-285750">
              <a:buFontTx/>
              <a:buChar char="-"/>
            </a:pPr>
            <a:r>
              <a:rPr lang="en-US" sz="1600" dirty="0"/>
              <a:t>Has a </a:t>
            </a:r>
            <a:r>
              <a:rPr lang="en-US" sz="1600" b="1" dirty="0"/>
              <a:t>nationwide</a:t>
            </a:r>
            <a:r>
              <a:rPr lang="en-US" sz="1600" dirty="0"/>
              <a:t> network of more than 68,000 participating </a:t>
            </a:r>
            <a:r>
              <a:rPr lang="en-US" sz="1600" b="1" dirty="0"/>
              <a:t>retail </a:t>
            </a:r>
            <a:r>
              <a:rPr lang="en-US" sz="1600" dirty="0"/>
              <a:t>pharmacies.</a:t>
            </a:r>
          </a:p>
          <a:p>
            <a:endParaRPr lang="en-US" sz="900" dirty="0"/>
          </a:p>
          <a:p>
            <a:pPr marL="285750" indent="-285750">
              <a:buFontTx/>
              <a:buChar char="-"/>
            </a:pPr>
            <a:r>
              <a:rPr lang="en-US" sz="1600" dirty="0"/>
              <a:t>PEIP includes both CVS and </a:t>
            </a:r>
            <a:r>
              <a:rPr lang="en-US" sz="1600" b="1" dirty="0"/>
              <a:t>non</a:t>
            </a:r>
            <a:r>
              <a:rPr lang="en-US" sz="1600" dirty="0"/>
              <a:t>-CVS pharmacies. Pharmacy locator tool at www.innovomn.com </a:t>
            </a:r>
          </a:p>
          <a:p>
            <a:endParaRPr lang="en-US" sz="900" dirty="0"/>
          </a:p>
          <a:p>
            <a:pPr marL="285750" indent="-285750">
              <a:buFontTx/>
              <a:buChar char="-"/>
            </a:pPr>
            <a:r>
              <a:rPr lang="en-US" sz="1600" dirty="0"/>
              <a:t>Convenient access to retail, specialty services and mail order delivery options. </a:t>
            </a:r>
          </a:p>
          <a:p>
            <a:pPr marL="285750" indent="-285750">
              <a:buFontTx/>
              <a:buChar char="-"/>
            </a:pPr>
            <a:endParaRPr lang="en-US" sz="1400" b="1" dirty="0">
              <a:solidFill>
                <a:srgbClr val="800000"/>
              </a:solidFill>
            </a:endParaRPr>
          </a:p>
          <a:p>
            <a:pPr algn="ctr"/>
            <a:endParaRPr lang="en-US" sz="800" dirty="0"/>
          </a:p>
          <a:p>
            <a:endParaRPr lang="en-US" b="1" dirty="0"/>
          </a:p>
        </p:txBody>
      </p:sp>
      <p:sp>
        <p:nvSpPr>
          <p:cNvPr id="5" name="Right Arrow 4"/>
          <p:cNvSpPr/>
          <p:nvPr/>
        </p:nvSpPr>
        <p:spPr>
          <a:xfrm>
            <a:off x="507026" y="5481115"/>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7858999"/>
      </p:ext>
    </p:extLst>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TotalTime>
  <Words>2588</Words>
  <Application>Microsoft Office PowerPoint</Application>
  <PresentationFormat>Widescreen</PresentationFormat>
  <Paragraphs>394</Paragraphs>
  <Slides>30</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Berlin Sans FB Demi</vt:lpstr>
      <vt:lpstr>Calibri</vt:lpstr>
      <vt:lpstr>Calibri Light</vt:lpstr>
      <vt:lpstr>Wingdings</vt:lpstr>
      <vt:lpstr>Office Theme</vt:lpstr>
      <vt:lpstr>Public Employees Insurance Program (PEIP)</vt:lpstr>
      <vt:lpstr>1/1/23 RENEWALS</vt:lpstr>
      <vt:lpstr>Plan Changes for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Area Coverage (Point of Service, POS)</vt:lpstr>
      <vt:lpstr>PowerPoint Presentation</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Innovo Benefits</cp:lastModifiedBy>
  <cp:revision>109</cp:revision>
  <cp:lastPrinted>2019-09-18T17:38:33Z</cp:lastPrinted>
  <dcterms:created xsi:type="dcterms:W3CDTF">2019-07-15T16:00:05Z</dcterms:created>
  <dcterms:modified xsi:type="dcterms:W3CDTF">2022-10-04T16:38:37Z</dcterms:modified>
</cp:coreProperties>
</file>